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91" r:id="rId3"/>
  </p:sldMasterIdLst>
  <p:notesMasterIdLst>
    <p:notesMasterId r:id="rId79"/>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301" r:id="rId43"/>
    <p:sldId id="297" r:id="rId44"/>
    <p:sldId id="298" r:id="rId45"/>
    <p:sldId id="299"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36" r:id="rId59"/>
    <p:sldId id="314" r:id="rId60"/>
    <p:sldId id="315" r:id="rId61"/>
    <p:sldId id="317" r:id="rId62"/>
    <p:sldId id="318" r:id="rId63"/>
    <p:sldId id="319" r:id="rId64"/>
    <p:sldId id="320" r:id="rId65"/>
    <p:sldId id="321" r:id="rId66"/>
    <p:sldId id="322" r:id="rId67"/>
    <p:sldId id="324" r:id="rId68"/>
    <p:sldId id="325" r:id="rId69"/>
    <p:sldId id="326" r:id="rId70"/>
    <p:sldId id="327" r:id="rId71"/>
    <p:sldId id="329" r:id="rId72"/>
    <p:sldId id="330" r:id="rId73"/>
    <p:sldId id="334" r:id="rId74"/>
    <p:sldId id="331" r:id="rId75"/>
    <p:sldId id="332" r:id="rId76"/>
    <p:sldId id="333" r:id="rId77"/>
    <p:sldId id="335"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56"/>
  </p:normalViewPr>
  <p:slideViewPr>
    <p:cSldViewPr snapToGrid="0" snapToObjects="1">
      <p:cViewPr varScale="1">
        <p:scale>
          <a:sx n="84" d="100"/>
          <a:sy n="84" d="100"/>
        </p:scale>
        <p:origin x="10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notesMaster" Target="notesMasters/notesMaster1.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92956-9AC8-D449-95D8-9A4DCD262BB8}" type="datetimeFigureOut">
              <a:rPr lang="en-US" smtClean="0"/>
              <a:t>3/14/17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70190-A751-8245-899D-E096AA2056AD}" type="slidenum">
              <a:rPr lang="en-US" smtClean="0"/>
              <a:t>‹#›</a:t>
            </a:fld>
            <a:endParaRPr lang="en-US"/>
          </a:p>
        </p:txBody>
      </p:sp>
    </p:spTree>
    <p:extLst>
      <p:ext uri="{BB962C8B-B14F-4D97-AF65-F5344CB8AC3E}">
        <p14:creationId xmlns:p14="http://schemas.microsoft.com/office/powerpoint/2010/main" val="4270457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major tenets of Christianity?</a:t>
            </a:r>
            <a:endParaRPr lang="en-US" dirty="0"/>
          </a:p>
        </p:txBody>
      </p:sp>
      <p:sp>
        <p:nvSpPr>
          <p:cNvPr id="4" name="Slide Number Placeholder 3"/>
          <p:cNvSpPr>
            <a:spLocks noGrp="1"/>
          </p:cNvSpPr>
          <p:nvPr>
            <p:ph type="sldNum" sz="quarter" idx="10"/>
          </p:nvPr>
        </p:nvSpPr>
        <p:spPr/>
        <p:txBody>
          <a:bodyPr/>
          <a:lstStyle/>
          <a:p>
            <a:fld id="{0FC9E107-BBA3-A948-89F1-9C642C3FCC97}" type="slidenum">
              <a:rPr lang="en-US" smtClean="0">
                <a:solidFill>
                  <a:prstClr val="black"/>
                </a:solidFill>
                <a:latin typeface="Calibri"/>
              </a:rPr>
              <a:pPr/>
              <a:t>25</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C9E107-BBA3-A948-89F1-9C642C3FCC97}" type="slidenum">
              <a:rPr lang="en-US" smtClean="0">
                <a:solidFill>
                  <a:prstClr val="black"/>
                </a:solidFill>
                <a:latin typeface="Calibri"/>
              </a:rPr>
              <a:pPr/>
              <a:t>41</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icons break the second</a:t>
            </a:r>
            <a:r>
              <a:rPr lang="en-US" baseline="0" dirty="0" smtClean="0"/>
              <a:t> commandment?</a:t>
            </a:r>
          </a:p>
          <a:p>
            <a:endParaRPr lang="en-US" baseline="0" dirty="0" smtClean="0"/>
          </a:p>
          <a:p>
            <a:r>
              <a:rPr lang="en-US" baseline="0" dirty="0" smtClean="0"/>
              <a:t>At the time, many Christians prayed to saints or holy people, represented by icons, or paintings of these people. While the emperor of the Byzantine Empire tried to wrestle his people away from icon worship, the leaders of the Roman Church became upset with the Byzantines. Icons were valuable assets in teaching </a:t>
            </a:r>
            <a:r>
              <a:rPr lang="en-US" baseline="0" dirty="0" err="1" smtClean="0"/>
              <a:t>christianity</a:t>
            </a:r>
            <a:r>
              <a:rPr lang="en-US" baseline="0" dirty="0" smtClean="0"/>
              <a:t> because many people in western </a:t>
            </a:r>
            <a:r>
              <a:rPr lang="en-US" baseline="0" dirty="0" err="1" smtClean="0"/>
              <a:t>europe</a:t>
            </a:r>
            <a:r>
              <a:rPr lang="en-US" baseline="0" dirty="0" smtClean="0"/>
              <a:t> could not read.</a:t>
            </a:r>
            <a:endParaRPr lang="en-US" dirty="0"/>
          </a:p>
        </p:txBody>
      </p:sp>
      <p:sp>
        <p:nvSpPr>
          <p:cNvPr id="4" name="Slide Number Placeholder 3"/>
          <p:cNvSpPr>
            <a:spLocks noGrp="1"/>
          </p:cNvSpPr>
          <p:nvPr>
            <p:ph type="sldNum" sz="quarter" idx="10"/>
          </p:nvPr>
        </p:nvSpPr>
        <p:spPr/>
        <p:txBody>
          <a:bodyPr/>
          <a:lstStyle/>
          <a:p>
            <a:fld id="{0FC9E107-BBA3-A948-89F1-9C642C3FCC97}" type="slidenum">
              <a:rPr lang="en-US" smtClean="0">
                <a:solidFill>
                  <a:prstClr val="black"/>
                </a:solidFill>
                <a:latin typeface="Calibri"/>
              </a:rPr>
              <a:pPr/>
              <a:t>29</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800" dirty="0" smtClean="0"/>
              <a:t>Imperial legislation barred the production and use of figural images</a:t>
            </a:r>
          </a:p>
          <a:p>
            <a:pPr lvl="1"/>
            <a:r>
              <a:rPr lang="en-US" sz="2800" dirty="0" smtClean="0"/>
              <a:t>Emperor issued, backed by Imperial-appointed leaders &amp; councils of Orthodox Church</a:t>
            </a:r>
          </a:p>
          <a:p>
            <a:r>
              <a:rPr lang="en-US" sz="2800" dirty="0" smtClean="0"/>
              <a:t>In Constantinople, existing icons were destroyed or plastered over</a:t>
            </a:r>
          </a:p>
          <a:p>
            <a:r>
              <a:rPr lang="en-US" sz="2800" dirty="0" smtClean="0"/>
              <a:t>The cross gets promoted as the most acceptable decorative form for Byzantine Churches</a:t>
            </a:r>
          </a:p>
          <a:p>
            <a:endParaRPr lang="en-US" dirty="0"/>
          </a:p>
        </p:txBody>
      </p:sp>
      <p:sp>
        <p:nvSpPr>
          <p:cNvPr id="4" name="Slide Number Placeholder 3"/>
          <p:cNvSpPr>
            <a:spLocks noGrp="1"/>
          </p:cNvSpPr>
          <p:nvPr>
            <p:ph type="sldNum" sz="quarter" idx="10"/>
          </p:nvPr>
        </p:nvSpPr>
        <p:spPr/>
        <p:txBody>
          <a:bodyPr/>
          <a:lstStyle/>
          <a:p>
            <a:fld id="{0FC9E107-BBA3-A948-89F1-9C642C3FCC97}" type="slidenum">
              <a:rPr lang="en-US" smtClean="0">
                <a:solidFill>
                  <a:prstClr val="black"/>
                </a:solidFill>
                <a:latin typeface="Calibri"/>
              </a:rPr>
              <a:pPr/>
              <a:t>30</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pope and other church leaders in Rome immediately banished the Byzantine emperor from the Christian church, </a:t>
            </a:r>
            <a:r>
              <a:rPr lang="en-US" baseline="0" dirty="0" err="1" smtClean="0"/>
              <a:t>byzantines</a:t>
            </a:r>
            <a:r>
              <a:rPr lang="en-US" baseline="0" dirty="0" smtClean="0"/>
              <a:t> felt the pope did not have the authority to banish the emperor.</a:t>
            </a:r>
            <a:endParaRPr lang="en-US" dirty="0"/>
          </a:p>
        </p:txBody>
      </p:sp>
      <p:sp>
        <p:nvSpPr>
          <p:cNvPr id="4" name="Slide Number Placeholder 3"/>
          <p:cNvSpPr>
            <a:spLocks noGrp="1"/>
          </p:cNvSpPr>
          <p:nvPr>
            <p:ph type="sldNum" sz="quarter" idx="10"/>
          </p:nvPr>
        </p:nvSpPr>
        <p:spPr/>
        <p:txBody>
          <a:bodyPr/>
          <a:lstStyle/>
          <a:p>
            <a:fld id="{0FC9E107-BBA3-A948-89F1-9C642C3FCC97}" type="slidenum">
              <a:rPr lang="en-US" smtClean="0">
                <a:solidFill>
                  <a:prstClr val="black"/>
                </a:solidFill>
                <a:latin typeface="Calibri"/>
              </a:rPr>
              <a:pPr/>
              <a:t>31</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600" dirty="0" smtClean="0"/>
              <a:t>Roman Catholic Church</a:t>
            </a:r>
          </a:p>
          <a:p>
            <a:pPr lvl="1"/>
            <a:r>
              <a:rPr lang="en-US" sz="2600" dirty="0" smtClean="0"/>
              <a:t>Pope  Leo IX</a:t>
            </a:r>
          </a:p>
          <a:p>
            <a:pPr lvl="1"/>
            <a:r>
              <a:rPr lang="en-US" sz="2600" dirty="0" smtClean="0"/>
              <a:t>Believed he was the supreme being of Christianity</a:t>
            </a:r>
          </a:p>
          <a:p>
            <a:pPr>
              <a:buNone/>
            </a:pPr>
            <a:endParaRPr lang="en-US" sz="2600" dirty="0" smtClean="0"/>
          </a:p>
          <a:p>
            <a:r>
              <a:rPr lang="en-US" sz="2600" dirty="0" smtClean="0"/>
              <a:t>Eastern Orthodox Church</a:t>
            </a:r>
          </a:p>
          <a:p>
            <a:pPr lvl="1"/>
            <a:r>
              <a:rPr lang="en-US" sz="2600" dirty="0" smtClean="0"/>
              <a:t>Patriarch Michael I</a:t>
            </a:r>
          </a:p>
          <a:p>
            <a:pPr lvl="1"/>
            <a:r>
              <a:rPr lang="en-US" sz="2600" dirty="0" smtClean="0"/>
              <a:t>Believed he was “first among equals”</a:t>
            </a:r>
          </a:p>
          <a:p>
            <a:pPr>
              <a:buNone/>
            </a:pPr>
            <a:endParaRPr lang="en-US" sz="2600" dirty="0" smtClean="0"/>
          </a:p>
          <a:p>
            <a:pPr>
              <a:buNone/>
            </a:pPr>
            <a:endParaRPr lang="en-US" sz="2600" dirty="0" smtClean="0"/>
          </a:p>
          <a:p>
            <a:endParaRPr lang="en-US" dirty="0"/>
          </a:p>
        </p:txBody>
      </p:sp>
      <p:sp>
        <p:nvSpPr>
          <p:cNvPr id="4" name="Slide Number Placeholder 3"/>
          <p:cNvSpPr>
            <a:spLocks noGrp="1"/>
          </p:cNvSpPr>
          <p:nvPr>
            <p:ph type="sldNum" sz="quarter" idx="10"/>
          </p:nvPr>
        </p:nvSpPr>
        <p:spPr/>
        <p:txBody>
          <a:bodyPr/>
          <a:lstStyle/>
          <a:p>
            <a:fld id="{0FC9E107-BBA3-A948-89F1-9C642C3FCC97}" type="slidenum">
              <a:rPr lang="en-US" smtClean="0">
                <a:solidFill>
                  <a:prstClr val="black"/>
                </a:solidFill>
                <a:latin typeface="Calibri"/>
              </a:rPr>
              <a:pPr/>
              <a:t>32</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Solid Line to enclose area</a:t>
            </a:r>
            <a:endParaRPr lang="en-US" dirty="0"/>
          </a:p>
        </p:txBody>
      </p:sp>
      <p:sp>
        <p:nvSpPr>
          <p:cNvPr id="4" name="Slide Number Placeholder 3"/>
          <p:cNvSpPr>
            <a:spLocks noGrp="1"/>
          </p:cNvSpPr>
          <p:nvPr>
            <p:ph type="sldNum" sz="quarter" idx="10"/>
          </p:nvPr>
        </p:nvSpPr>
        <p:spPr/>
        <p:txBody>
          <a:bodyPr/>
          <a:lstStyle/>
          <a:p>
            <a:fld id="{2E2A04F6-CED9-5D46-B16B-3F3DA31E47F8}" type="slidenum">
              <a:rPr lang="en-US" smtClean="0">
                <a:solidFill>
                  <a:prstClr val="black"/>
                </a:solidFill>
                <a:latin typeface="Calibri"/>
              </a:rPr>
              <a:pPr/>
              <a:t>34</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a:t>
            </a:r>
            <a:r>
              <a:rPr lang="en-US" baseline="0" dirty="0" smtClean="0"/>
              <a:t> with arrows</a:t>
            </a:r>
            <a:endParaRPr lang="en-US" dirty="0"/>
          </a:p>
        </p:txBody>
      </p:sp>
      <p:sp>
        <p:nvSpPr>
          <p:cNvPr id="4" name="Slide Number Placeholder 3"/>
          <p:cNvSpPr>
            <a:spLocks noGrp="1"/>
          </p:cNvSpPr>
          <p:nvPr>
            <p:ph type="sldNum" sz="quarter" idx="10"/>
          </p:nvPr>
        </p:nvSpPr>
        <p:spPr/>
        <p:txBody>
          <a:bodyPr/>
          <a:lstStyle/>
          <a:p>
            <a:fld id="{2E2A04F6-CED9-5D46-B16B-3F3DA31E47F8}" type="slidenum">
              <a:rPr lang="en-US" smtClean="0">
                <a:solidFill>
                  <a:prstClr val="black"/>
                </a:solidFill>
                <a:latin typeface="Calibri"/>
              </a:rPr>
              <a:pPr/>
              <a:t>35</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Dotted line</a:t>
            </a:r>
            <a:endParaRPr lang="en-US" dirty="0"/>
          </a:p>
        </p:txBody>
      </p:sp>
      <p:sp>
        <p:nvSpPr>
          <p:cNvPr id="4" name="Slide Number Placeholder 3"/>
          <p:cNvSpPr>
            <a:spLocks noGrp="1"/>
          </p:cNvSpPr>
          <p:nvPr>
            <p:ph type="sldNum" sz="quarter" idx="10"/>
          </p:nvPr>
        </p:nvSpPr>
        <p:spPr/>
        <p:txBody>
          <a:bodyPr/>
          <a:lstStyle/>
          <a:p>
            <a:fld id="{2E2A04F6-CED9-5D46-B16B-3F3DA31E47F8}" type="slidenum">
              <a:rPr lang="en-US" smtClean="0">
                <a:solidFill>
                  <a:prstClr val="black"/>
                </a:solidFill>
                <a:latin typeface="Calibri"/>
              </a:rPr>
              <a:pPr/>
              <a:t>36</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Circle</a:t>
            </a:r>
            <a:r>
              <a:rPr lang="en-US" baseline="0" dirty="0" smtClean="0"/>
              <a:t> spots</a:t>
            </a:r>
            <a:endParaRPr lang="en-US" dirty="0"/>
          </a:p>
        </p:txBody>
      </p:sp>
      <p:sp>
        <p:nvSpPr>
          <p:cNvPr id="4" name="Slide Number Placeholder 3"/>
          <p:cNvSpPr>
            <a:spLocks noGrp="1"/>
          </p:cNvSpPr>
          <p:nvPr>
            <p:ph type="sldNum" sz="quarter" idx="10"/>
          </p:nvPr>
        </p:nvSpPr>
        <p:spPr/>
        <p:txBody>
          <a:bodyPr/>
          <a:lstStyle/>
          <a:p>
            <a:fld id="{2E2A04F6-CED9-5D46-B16B-3F3DA31E47F8}" type="slidenum">
              <a:rPr lang="en-US" smtClean="0">
                <a:solidFill>
                  <a:prstClr val="black"/>
                </a:solidFill>
                <a:latin typeface="Calibri"/>
              </a:rPr>
              <a:pPr/>
              <a:t>37</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A1AD90BA-A4A1-41C2-9DD3-1F9AED156E09}"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372171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3674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extLst>
      <p:ext uri="{BB962C8B-B14F-4D97-AF65-F5344CB8AC3E}">
        <p14:creationId xmlns:p14="http://schemas.microsoft.com/office/powerpoint/2010/main" val="134094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extLst>
      <p:ext uri="{BB962C8B-B14F-4D97-AF65-F5344CB8AC3E}">
        <p14:creationId xmlns:p14="http://schemas.microsoft.com/office/powerpoint/2010/main" val="3970749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extLst>
      <p:ext uri="{BB962C8B-B14F-4D97-AF65-F5344CB8AC3E}">
        <p14:creationId xmlns:p14="http://schemas.microsoft.com/office/powerpoint/2010/main" val="1344956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159552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2428316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5" name="Footer Placeholder 4"/>
          <p:cNvSpPr>
            <a:spLocks noGrp="1"/>
          </p:cNvSpPr>
          <p:nvPr>
            <p:ph type="ftr" sz="quarter" idx="11"/>
          </p:nvPr>
        </p:nvSpPr>
        <p:spPr>
          <a:xfrm>
            <a:off x="5638800" y="6122894"/>
            <a:ext cx="2895600" cy="257810"/>
          </a:xfrm>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a:xfrm>
            <a:off x="4191000" y="6122894"/>
            <a:ext cx="762000" cy="271463"/>
          </a:xfrm>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69299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11187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a:solidFill>
                <a:srgbClr val="7C8F97">
                  <a:lumMod val="60000"/>
                  <a:lumOff val="40000"/>
                </a:srgbClr>
              </a:solidFill>
            </a:endParaRPr>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extLst>
      <p:ext uri="{BB962C8B-B14F-4D97-AF65-F5344CB8AC3E}">
        <p14:creationId xmlns:p14="http://schemas.microsoft.com/office/powerpoint/2010/main" val="2391727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61889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3912932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656854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7C8F97">
                  <a:lumMod val="60000"/>
                  <a:lumOff val="40000"/>
                </a:srgbClr>
              </a:solidFill>
            </a:endParaRPr>
          </a:p>
        </p:txBody>
      </p:sp>
      <p:sp>
        <p:nvSpPr>
          <p:cNvPr id="9" name="Slide Number Placeholder 8"/>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539156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7C8F97">
                  <a:lumMod val="60000"/>
                  <a:lumOff val="40000"/>
                </a:srgbClr>
              </a:solidFill>
            </a:endParaRPr>
          </a:p>
        </p:txBody>
      </p:sp>
      <p:sp>
        <p:nvSpPr>
          <p:cNvPr id="5" name="Slide Number Placeholder 4"/>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418970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7C8F97">
                  <a:lumMod val="60000"/>
                  <a:lumOff val="40000"/>
                </a:srgbClr>
              </a:solidFill>
            </a:endParaRPr>
          </a:p>
        </p:txBody>
      </p:sp>
      <p:sp>
        <p:nvSpPr>
          <p:cNvPr id="4" name="Slide Number Placeholder 3"/>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79218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392288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spTree>
    <p:extLst>
      <p:ext uri="{BB962C8B-B14F-4D97-AF65-F5344CB8AC3E}">
        <p14:creationId xmlns:p14="http://schemas.microsoft.com/office/powerpoint/2010/main" val="3082044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469831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spTree>
    <p:extLst>
      <p:ext uri="{BB962C8B-B14F-4D97-AF65-F5344CB8AC3E}">
        <p14:creationId xmlns:p14="http://schemas.microsoft.com/office/powerpoint/2010/main" val="440026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932994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0000"/>
              </a:solidFill>
              <a:latin typeface="Calisto MT"/>
            </a:endParaRPr>
          </a:p>
        </p:txBody>
      </p:sp>
    </p:spTree>
    <p:extLst>
      <p:ext uri="{BB962C8B-B14F-4D97-AF65-F5344CB8AC3E}">
        <p14:creationId xmlns:p14="http://schemas.microsoft.com/office/powerpoint/2010/main" val="102292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extLst>
      <p:ext uri="{BB962C8B-B14F-4D97-AF65-F5344CB8AC3E}">
        <p14:creationId xmlns:p14="http://schemas.microsoft.com/office/powerpoint/2010/main" val="379883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extLst>
      <p:ext uri="{BB962C8B-B14F-4D97-AF65-F5344CB8AC3E}">
        <p14:creationId xmlns:p14="http://schemas.microsoft.com/office/powerpoint/2010/main" val="724559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977137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extLst>
      <p:ext uri="{BB962C8B-B14F-4D97-AF65-F5344CB8AC3E}">
        <p14:creationId xmlns:p14="http://schemas.microsoft.com/office/powerpoint/2010/main" val="538093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2407357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1111139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8" name="Footer Placeholder 7"/>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9" name="Slide Number Placeholder 8"/>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253796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4" name="Footer Placeholder 3"/>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5" name="Slide Number Placeholder 4"/>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extLst>
      <p:ext uri="{BB962C8B-B14F-4D97-AF65-F5344CB8AC3E}">
        <p14:creationId xmlns:p14="http://schemas.microsoft.com/office/powerpoint/2010/main" val="3696936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3" name="Footer Placeholder 2"/>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4" name="Slide Number Placeholder 3"/>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1081080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D5360FC-0EF0-A547-A8AA-C6E385CE5C88}" type="datetimeFigureOut">
              <a:rPr lang="en-US" smtClean="0">
                <a:solidFill>
                  <a:prstClr val="white"/>
                </a:solidFill>
                <a:latin typeface="Calisto MT"/>
              </a:rPr>
              <a:pPr/>
              <a:t>3/14/17</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2D378D9D-2A88-6045-A2B1-8EE294FFE822}" type="slidenum">
              <a:rPr lang="en-US" smtClean="0">
                <a:solidFill>
                  <a:prstClr val="white"/>
                </a:solidFill>
                <a:latin typeface="Perpetua Titling MT"/>
              </a:rPr>
              <a:pPr/>
              <a:t>‹#›</a:t>
            </a:fld>
            <a:endParaRPr lang="en-US">
              <a:solidFill>
                <a:prstClr val="white"/>
              </a:solidFill>
              <a:latin typeface="Perpetua Titling MT"/>
            </a:endParaRP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extLst>
      <p:ext uri="{BB962C8B-B14F-4D97-AF65-F5344CB8AC3E}">
        <p14:creationId xmlns:p14="http://schemas.microsoft.com/office/powerpoint/2010/main" val="1809003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D5360FC-0EF0-A547-A8AA-C6E385CE5C88}" type="datetimeFigureOut">
              <a:rPr lang="en-US" smtClean="0">
                <a:solidFill>
                  <a:prstClr val="white"/>
                </a:solidFill>
                <a:latin typeface="Calisto MT"/>
              </a:rPr>
              <a:pPr/>
              <a:t>3/14/17</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2D378D9D-2A88-6045-A2B1-8EE294FFE822}" type="slidenum">
              <a:rPr lang="en-US" smtClean="0">
                <a:solidFill>
                  <a:prstClr val="white"/>
                </a:solidFill>
                <a:latin typeface="Perpetua Titling MT"/>
              </a:rPr>
              <a:pPr/>
              <a:t>‹#›</a:t>
            </a:fld>
            <a:endParaRPr lang="en-US">
              <a:solidFill>
                <a:prstClr val="white"/>
              </a:solidFill>
              <a:latin typeface="Perpetua Titling MT"/>
            </a:endParaRPr>
          </a:p>
        </p:txBody>
      </p:sp>
    </p:spTree>
    <p:extLst>
      <p:ext uri="{BB962C8B-B14F-4D97-AF65-F5344CB8AC3E}">
        <p14:creationId xmlns:p14="http://schemas.microsoft.com/office/powerpoint/2010/main" val="78199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649158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79073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BD5360FC-0EF0-A547-A8AA-C6E385CE5C88}" type="datetimeFigureOut">
              <a:rPr lang="en-US" smtClean="0">
                <a:solidFill>
                  <a:prstClr val="white"/>
                </a:solidFill>
                <a:latin typeface="Calisto MT"/>
              </a:rPr>
              <a:pPr/>
              <a:t>3/14/17</a:t>
            </a:fld>
            <a:endParaRPr lang="en-US">
              <a:solidFill>
                <a:prstClr val="white"/>
              </a:solidFill>
              <a:latin typeface="Calisto MT"/>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solidFill>
                <a:prstClr val="white"/>
              </a:solidFill>
              <a:latin typeface="Calisto MT"/>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2D378D9D-2A88-6045-A2B1-8EE294FFE822}" type="slidenum">
              <a:rPr lang="en-US" smtClean="0">
                <a:solidFill>
                  <a:prstClr val="white"/>
                </a:solidFill>
                <a:latin typeface="Calisto MT"/>
              </a:rPr>
              <a:pPr/>
              <a:t>‹#›</a:t>
            </a:fld>
            <a:endParaRPr lang="en-US">
              <a:solidFill>
                <a:prstClr val="white"/>
              </a:solidFill>
              <a:latin typeface="Calisto MT"/>
            </a:endParaRPr>
          </a:p>
        </p:txBody>
      </p:sp>
    </p:spTree>
    <p:extLst>
      <p:ext uri="{BB962C8B-B14F-4D97-AF65-F5344CB8AC3E}">
        <p14:creationId xmlns:p14="http://schemas.microsoft.com/office/powerpoint/2010/main" val="1137849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548529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D5360FC-0EF0-A547-A8AA-C6E385CE5C88}" type="datetimeFigureOut">
              <a:rPr lang="en-US" smtClean="0">
                <a:solidFill>
                  <a:prstClr val="white"/>
                </a:solidFill>
                <a:latin typeface="Calisto MT"/>
              </a:rPr>
              <a:pPr/>
              <a:t>3/14/17</a:t>
            </a:fld>
            <a:endParaRPr lang="en-US">
              <a:solidFill>
                <a:prstClr val="white"/>
              </a:solidFill>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extLst>
      <p:ext uri="{BB962C8B-B14F-4D97-AF65-F5344CB8AC3E}">
        <p14:creationId xmlns:p14="http://schemas.microsoft.com/office/powerpoint/2010/main" val="2118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80094" y="188259"/>
            <a:ext cx="2133600" cy="365125"/>
          </a:xfrm>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400716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80094" y="188259"/>
            <a:ext cx="2133600" cy="365125"/>
          </a:xfrm>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latin typeface="Century Gothic"/>
            </a:endParaRPr>
          </a:p>
        </p:txBody>
      </p:sp>
      <p:sp>
        <p:nvSpPr>
          <p:cNvPr id="9" name="Slide Number Placeholder 8"/>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10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5" name="Slide Number Placeholder 4"/>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109276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4" name="Slide Number Placeholder 3"/>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10590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extLst>
      <p:ext uri="{BB962C8B-B14F-4D97-AF65-F5344CB8AC3E}">
        <p14:creationId xmlns:p14="http://schemas.microsoft.com/office/powerpoint/2010/main" val="28755880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175FEFF-CEE8-9E4E-A246-FC4F1045A6A6}" type="datetimeFigureOut">
              <a:rPr lang="en-US" smtClean="0">
                <a:solidFill>
                  <a:prstClr val="black">
                    <a:lumMod val="65000"/>
                    <a:lumOff val="35000"/>
                  </a:prstClr>
                </a:solidFill>
                <a:latin typeface="Century Gothic"/>
              </a:rPr>
              <a:pPr/>
              <a:t>3/14/17</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E9FA07E3-6A15-994C-8C3C-075078E8DCC0}"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Tree>
    <p:extLst>
      <p:ext uri="{BB962C8B-B14F-4D97-AF65-F5344CB8AC3E}">
        <p14:creationId xmlns:p14="http://schemas.microsoft.com/office/powerpoint/2010/main" val="2054447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9D58E25D-89C7-0C46-BF70-2EC88895611F}" type="datetimeFigureOut">
              <a:rPr lang="en-US" smtClean="0">
                <a:solidFill>
                  <a:srgbClr val="7C8F97">
                    <a:lumMod val="60000"/>
                    <a:lumOff val="40000"/>
                  </a:srgbClr>
                </a:solidFill>
              </a:rPr>
              <a:pPr/>
              <a:t>3/14/17</a:t>
            </a:fld>
            <a:endParaRPr lang="en-US">
              <a:solidFill>
                <a:srgbClr val="7C8F97">
                  <a:lumMod val="60000"/>
                  <a:lumOff val="40000"/>
                </a:srgbClr>
              </a:solidFill>
            </a:endParaRPr>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BC60A6F0-5A9D-1D4D-9EDF-982F3C764902}"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064670197"/>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BD5360FC-0EF0-A547-A8AA-C6E385CE5C88}" type="datetimeFigureOut">
              <a:rPr lang="en-US" smtClean="0">
                <a:solidFill>
                  <a:srgbClr val="333333"/>
                </a:solidFill>
                <a:effectLst>
                  <a:outerShdw blurRad="63500" dir="2700000" algn="tl" rotWithShape="0">
                    <a:prstClr val="white">
                      <a:alpha val="40000"/>
                    </a:prstClr>
                  </a:outerShdw>
                </a:effectLst>
                <a:latin typeface="Calisto MT"/>
              </a:rPr>
              <a:pPr/>
              <a:t>3/14/17</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2D378D9D-2A88-6045-A2B1-8EE294FFE822}"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1260340735"/>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EXSD-M6JvI"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s://www.youtube.com/watch?v=wFUU1hd1XLQ"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hyperlink" Target="http://www.history.com/shows/mankind-the-story-of-all-of-us/videos/fall-of-constantinopl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7.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4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hyperlink" Target="https://www.youtube.com/watch?v=X4_r-IySNK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4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914400" y="2157319"/>
            <a:ext cx="8229600" cy="4700681"/>
          </a:xfrm>
        </p:spPr>
        <p:txBody>
          <a:bodyPr/>
          <a:lstStyle/>
          <a:p>
            <a:endParaRPr lang="en-US" b="1" dirty="0" smtClean="0"/>
          </a:p>
          <a:p>
            <a:r>
              <a:rPr lang="en-US" sz="2400" b="1" dirty="0" smtClean="0"/>
              <a:t>Review: What factors led to the downfall of the Western Roman Empire?</a:t>
            </a:r>
          </a:p>
          <a:p>
            <a:r>
              <a:rPr lang="en-US" sz="2400" b="1" dirty="0" smtClean="0"/>
              <a:t>Do Now: What elements do you need to build or restore an empire?</a:t>
            </a:r>
            <a:endParaRPr lang="en-US" sz="2400" b="1" dirty="0"/>
          </a:p>
        </p:txBody>
      </p:sp>
      <p:sp>
        <p:nvSpPr>
          <p:cNvPr id="2" name="Title 1"/>
          <p:cNvSpPr>
            <a:spLocks noGrp="1"/>
          </p:cNvSpPr>
          <p:nvPr>
            <p:ph type="ctrTitle"/>
          </p:nvPr>
        </p:nvSpPr>
        <p:spPr>
          <a:xfrm>
            <a:off x="0" y="1001261"/>
            <a:ext cx="9144000" cy="1156058"/>
          </a:xfrm>
        </p:spPr>
        <p:txBody>
          <a:bodyPr>
            <a:normAutofit fontScale="90000"/>
          </a:bodyPr>
          <a:lstStyle/>
          <a:p>
            <a:r>
              <a:rPr lang="en-US" dirty="0" smtClean="0"/>
              <a:t>Aim: What made the Byzantine Empire rich and successful for so long?</a:t>
            </a:r>
            <a:endParaRPr lang="en-US" dirty="0"/>
          </a:p>
        </p:txBody>
      </p:sp>
    </p:spTree>
    <p:extLst>
      <p:ext uri="{BB962C8B-B14F-4D97-AF65-F5344CB8AC3E}">
        <p14:creationId xmlns:p14="http://schemas.microsoft.com/office/powerpoint/2010/main" val="91890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 of Justinian </a:t>
            </a:r>
            <a:endParaRPr lang="en-US" dirty="0"/>
          </a:p>
        </p:txBody>
      </p:sp>
      <p:sp>
        <p:nvSpPr>
          <p:cNvPr id="5" name="Content Placeholder 4"/>
          <p:cNvSpPr>
            <a:spLocks noGrp="1"/>
          </p:cNvSpPr>
          <p:nvPr>
            <p:ph idx="1"/>
          </p:nvPr>
        </p:nvSpPr>
        <p:spPr/>
        <p:txBody>
          <a:bodyPr>
            <a:normAutofit/>
          </a:bodyPr>
          <a:lstStyle/>
          <a:p>
            <a:r>
              <a:rPr lang="en-US" sz="2400" b="1" dirty="0" smtClean="0"/>
              <a:t>Justinian’s Code </a:t>
            </a:r>
            <a:r>
              <a:rPr lang="en-US" sz="2400" i="1" dirty="0" smtClean="0"/>
              <a:t>(Corpus </a:t>
            </a:r>
            <a:r>
              <a:rPr lang="en-US" sz="2400" i="1" dirty="0" err="1" smtClean="0"/>
              <a:t>Juris</a:t>
            </a:r>
            <a:r>
              <a:rPr lang="en-US" sz="2400" i="1" dirty="0" smtClean="0"/>
              <a:t> </a:t>
            </a:r>
            <a:r>
              <a:rPr lang="en-US" sz="2400" i="1" dirty="0" err="1" smtClean="0"/>
              <a:t>Civilis</a:t>
            </a:r>
            <a:r>
              <a:rPr lang="en-US" sz="2400" i="1" dirty="0" smtClean="0"/>
              <a:t>)</a:t>
            </a:r>
          </a:p>
          <a:p>
            <a:pPr lvl="1"/>
            <a:r>
              <a:rPr lang="en-US" sz="2400" dirty="0" smtClean="0"/>
              <a:t>Reformed the law starting in </a:t>
            </a:r>
            <a:r>
              <a:rPr lang="en-US" sz="2400" b="1" dirty="0" smtClean="0"/>
              <a:t>528</a:t>
            </a:r>
          </a:p>
          <a:p>
            <a:pPr lvl="2"/>
            <a:r>
              <a:rPr lang="en-US" sz="2400" b="1" dirty="0" smtClean="0"/>
              <a:t>Set up a commission to collect, revise and organize all the laws of ancient Rome</a:t>
            </a:r>
          </a:p>
          <a:p>
            <a:pPr lvl="1"/>
            <a:r>
              <a:rPr lang="en-US" sz="2400" dirty="0" smtClean="0"/>
              <a:t>Spread to Western Europe by 1100s </a:t>
            </a:r>
          </a:p>
          <a:p>
            <a:pPr lvl="2"/>
            <a:r>
              <a:rPr lang="en-US" sz="2400" dirty="0" smtClean="0"/>
              <a:t>Was used as a model for Roman Catholic Church and medieval monarchs</a:t>
            </a:r>
          </a:p>
        </p:txBody>
      </p:sp>
    </p:spTree>
    <p:extLst>
      <p:ext uri="{BB962C8B-B14F-4D97-AF65-F5344CB8AC3E}">
        <p14:creationId xmlns:p14="http://schemas.microsoft.com/office/powerpoint/2010/main" val="329036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Justinian Code of Law</a:t>
            </a:r>
            <a:endParaRPr lang="en-US" dirty="0"/>
          </a:p>
        </p:txBody>
      </p:sp>
      <p:sp>
        <p:nvSpPr>
          <p:cNvPr id="3" name="Content Placeholder 2"/>
          <p:cNvSpPr>
            <a:spLocks noGrp="1"/>
          </p:cNvSpPr>
          <p:nvPr>
            <p:ph idx="1"/>
          </p:nvPr>
        </p:nvSpPr>
        <p:spPr/>
        <p:txBody>
          <a:bodyPr/>
          <a:lstStyle/>
          <a:p>
            <a:pPr marL="342900" lvl="1" indent="-342900">
              <a:spcBef>
                <a:spcPts val="2000"/>
              </a:spcBef>
              <a:buClr>
                <a:schemeClr val="accent1"/>
              </a:buClr>
            </a:pPr>
            <a:r>
              <a:rPr lang="en-US" sz="2400" dirty="0" smtClean="0"/>
              <a:t>“Slaves are in the power of masters, a power derived from the law of nations: for among all nations it may be remarked that masters have the power of life and death over their slaves, and that everything acquired by the slave is acquired for the master.” – Book I, of Persons: VIII</a:t>
            </a:r>
            <a:r>
              <a:rPr lang="en-US" sz="2400" smtClean="0"/>
              <a:t>. Slaves</a:t>
            </a:r>
            <a:endParaRPr lang="en-US" sz="2400" dirty="0" smtClean="0"/>
          </a:p>
        </p:txBody>
      </p:sp>
    </p:spTree>
    <p:extLst>
      <p:ext uri="{BB962C8B-B14F-4D97-AF65-F5344CB8AC3E}">
        <p14:creationId xmlns:p14="http://schemas.microsoft.com/office/powerpoint/2010/main" val="3977508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8653"/>
            <a:ext cx="8915400" cy="877824"/>
          </a:xfrm>
        </p:spPr>
        <p:txBody>
          <a:bodyPr>
            <a:normAutofit/>
          </a:bodyPr>
          <a:lstStyle/>
          <a:p>
            <a:r>
              <a:rPr lang="en-US" dirty="0" smtClean="0"/>
              <a:t>The Byzantine Empire Expands</a:t>
            </a:r>
          </a:p>
          <a:p>
            <a:endParaRPr lang="en-US" dirty="0"/>
          </a:p>
        </p:txBody>
      </p:sp>
      <p:pic>
        <p:nvPicPr>
          <p:cNvPr id="4" name="Picture 3"/>
          <p:cNvPicPr>
            <a:picLocks noChangeAspect="1"/>
          </p:cNvPicPr>
          <p:nvPr/>
        </p:nvPicPr>
        <p:blipFill>
          <a:blip r:embed="rId2"/>
          <a:stretch>
            <a:fillRect/>
          </a:stretch>
        </p:blipFill>
        <p:spPr>
          <a:xfrm>
            <a:off x="1" y="1426477"/>
            <a:ext cx="9144000" cy="5160590"/>
          </a:xfrm>
          <a:prstGeom prst="rect">
            <a:avLst/>
          </a:prstGeom>
        </p:spPr>
      </p:pic>
    </p:spTree>
    <p:extLst>
      <p:ext uri="{BB962C8B-B14F-4D97-AF65-F5344CB8AC3E}">
        <p14:creationId xmlns:p14="http://schemas.microsoft.com/office/powerpoint/2010/main" val="69730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Empire Expands</a:t>
            </a:r>
            <a:endParaRPr lang="en-US" dirty="0"/>
          </a:p>
        </p:txBody>
      </p:sp>
      <p:sp>
        <p:nvSpPr>
          <p:cNvPr id="3" name="Content Placeholder 2"/>
          <p:cNvSpPr>
            <a:spLocks noGrp="1"/>
          </p:cNvSpPr>
          <p:nvPr>
            <p:ph idx="1"/>
          </p:nvPr>
        </p:nvSpPr>
        <p:spPr/>
        <p:txBody>
          <a:bodyPr>
            <a:normAutofit/>
          </a:bodyPr>
          <a:lstStyle/>
          <a:p>
            <a:r>
              <a:rPr lang="en-US" sz="2200" dirty="0" smtClean="0"/>
              <a:t>Byzantine armies </a:t>
            </a:r>
            <a:r>
              <a:rPr lang="en-US" sz="2200" b="1" dirty="0" err="1" smtClean="0"/>
              <a:t>reconquered</a:t>
            </a:r>
            <a:r>
              <a:rPr lang="en-US" sz="2200" b="1" dirty="0" smtClean="0"/>
              <a:t> North Africa, Italy, and southern Spain</a:t>
            </a:r>
          </a:p>
          <a:p>
            <a:r>
              <a:rPr lang="en-US" sz="2200" dirty="0" smtClean="0"/>
              <a:t>Done under general Belisarius </a:t>
            </a:r>
          </a:p>
          <a:p>
            <a:r>
              <a:rPr lang="en-US" sz="2200" dirty="0" smtClean="0"/>
              <a:t>Fighting exhausted Justinian’s treasury and weakened his defenses in the east</a:t>
            </a:r>
          </a:p>
          <a:p>
            <a:r>
              <a:rPr lang="en-US" sz="2200" dirty="0" smtClean="0"/>
              <a:t>Temporary victories – in the end Justinian’s successors lost the land  </a:t>
            </a:r>
            <a:endParaRPr lang="en-US" sz="2200" dirty="0"/>
          </a:p>
        </p:txBody>
      </p:sp>
    </p:spTree>
    <p:extLst>
      <p:ext uri="{BB962C8B-B14F-4D97-AF65-F5344CB8AC3E}">
        <p14:creationId xmlns:p14="http://schemas.microsoft.com/office/powerpoint/2010/main" val="40634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2_haso_2.jpg"/>
          <p:cNvPicPr>
            <a:picLocks noChangeAspect="1"/>
          </p:cNvPicPr>
          <p:nvPr/>
        </p:nvPicPr>
        <p:blipFill>
          <a:blip r:embed="rId2"/>
          <a:stretch>
            <a:fillRect/>
          </a:stretch>
        </p:blipFill>
        <p:spPr>
          <a:xfrm>
            <a:off x="220878" y="457389"/>
            <a:ext cx="8714500" cy="5768999"/>
          </a:xfrm>
          <a:prstGeom prst="rect">
            <a:avLst/>
          </a:prstGeom>
        </p:spPr>
      </p:pic>
    </p:spTree>
    <p:extLst>
      <p:ext uri="{BB962C8B-B14F-4D97-AF65-F5344CB8AC3E}">
        <p14:creationId xmlns:p14="http://schemas.microsoft.com/office/powerpoint/2010/main" val="3715273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ia.jpg"/>
          <p:cNvPicPr>
            <a:picLocks noChangeAspect="1"/>
          </p:cNvPicPr>
          <p:nvPr/>
        </p:nvPicPr>
        <p:blipFill>
          <a:blip r:embed="rId2"/>
          <a:stretch>
            <a:fillRect/>
          </a:stretch>
        </p:blipFill>
        <p:spPr>
          <a:xfrm>
            <a:off x="0" y="385762"/>
            <a:ext cx="9144000" cy="6086475"/>
          </a:xfrm>
          <a:prstGeom prst="rect">
            <a:avLst/>
          </a:prstGeom>
        </p:spPr>
      </p:pic>
    </p:spTree>
    <p:extLst>
      <p:ext uri="{BB962C8B-B14F-4D97-AF65-F5344CB8AC3E}">
        <p14:creationId xmlns:p14="http://schemas.microsoft.com/office/powerpoint/2010/main" val="698314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IV. </a:t>
            </a:r>
            <a:r>
              <a:rPr lang="en-US" dirty="0" err="1" smtClean="0"/>
              <a:t>Hagia</a:t>
            </a:r>
            <a:r>
              <a:rPr lang="en-US" dirty="0" smtClean="0"/>
              <a:t> Sophia</a:t>
            </a:r>
            <a:endParaRPr lang="en-US" dirty="0"/>
          </a:p>
        </p:txBody>
      </p:sp>
      <p:sp>
        <p:nvSpPr>
          <p:cNvPr id="3" name="Content Placeholder 2"/>
          <p:cNvSpPr>
            <a:spLocks noGrp="1"/>
          </p:cNvSpPr>
          <p:nvPr>
            <p:ph sz="half" idx="1"/>
          </p:nvPr>
        </p:nvSpPr>
        <p:spPr>
          <a:xfrm>
            <a:off x="0" y="1581056"/>
            <a:ext cx="4683760" cy="4944533"/>
          </a:xfrm>
        </p:spPr>
        <p:txBody>
          <a:bodyPr>
            <a:noAutofit/>
          </a:bodyPr>
          <a:lstStyle/>
          <a:p>
            <a:r>
              <a:rPr lang="en-US" sz="2200" dirty="0" smtClean="0"/>
              <a:t>532 – Original </a:t>
            </a:r>
            <a:r>
              <a:rPr lang="en-US" sz="2200" dirty="0" err="1" smtClean="0"/>
              <a:t>Hagia</a:t>
            </a:r>
            <a:r>
              <a:rPr lang="en-US" sz="2200" dirty="0" smtClean="0"/>
              <a:t> Sophia was destroyed during a revolt</a:t>
            </a:r>
          </a:p>
          <a:p>
            <a:r>
              <a:rPr lang="en-US" sz="2200" dirty="0" smtClean="0"/>
              <a:t>Emperor Justinian </a:t>
            </a:r>
            <a:r>
              <a:rPr lang="en-US" sz="2200" b="1" dirty="0" smtClean="0"/>
              <a:t>rebuilt as brightest jewel of Constantinople</a:t>
            </a:r>
          </a:p>
          <a:p>
            <a:r>
              <a:rPr lang="en-US" sz="2200" dirty="0" smtClean="0"/>
              <a:t>Completed in less than 6 years – 10,000 workers</a:t>
            </a:r>
          </a:p>
          <a:p>
            <a:r>
              <a:rPr lang="en-US" sz="2200" b="1" dirty="0" smtClean="0"/>
              <a:t>Largest religious building of its time</a:t>
            </a:r>
          </a:p>
          <a:p>
            <a:r>
              <a:rPr lang="en-US" sz="2200" dirty="0" smtClean="0"/>
              <a:t>After empire fell in 1453 it served as a mosque </a:t>
            </a:r>
            <a:endParaRPr lang="en-US" sz="2200" dirty="0"/>
          </a:p>
        </p:txBody>
      </p:sp>
      <p:pic>
        <p:nvPicPr>
          <p:cNvPr id="5" name="Content Placeholder 4" descr="hagia_sophia_interior.jpg"/>
          <p:cNvPicPr>
            <a:picLocks noGrp="1" noChangeAspect="1"/>
          </p:cNvPicPr>
          <p:nvPr>
            <p:ph sz="half" idx="2"/>
          </p:nvPr>
        </p:nvPicPr>
        <p:blipFill>
          <a:blip r:embed="rId2"/>
          <a:srcRect t="-21675" b="-21675"/>
          <a:stretch>
            <a:fillRect/>
          </a:stretch>
        </p:blipFill>
        <p:spPr>
          <a:xfrm>
            <a:off x="4807793" y="1394790"/>
            <a:ext cx="4106020" cy="5463210"/>
          </a:xfrm>
        </p:spPr>
      </p:pic>
    </p:spTree>
    <p:extLst>
      <p:ext uri="{BB962C8B-B14F-4D97-AF65-F5344CB8AC3E}">
        <p14:creationId xmlns:p14="http://schemas.microsoft.com/office/powerpoint/2010/main" val="4908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Theodora</a:t>
            </a:r>
            <a:endParaRPr lang="en-US" dirty="0"/>
          </a:p>
        </p:txBody>
      </p:sp>
      <p:sp>
        <p:nvSpPr>
          <p:cNvPr id="3" name="Content Placeholder 2"/>
          <p:cNvSpPr>
            <a:spLocks noGrp="1"/>
          </p:cNvSpPr>
          <p:nvPr>
            <p:ph idx="1"/>
          </p:nvPr>
        </p:nvSpPr>
        <p:spPr>
          <a:xfrm>
            <a:off x="4845509" y="2039112"/>
            <a:ext cx="3868185" cy="4237863"/>
          </a:xfrm>
        </p:spPr>
        <p:txBody>
          <a:bodyPr>
            <a:noAutofit/>
          </a:bodyPr>
          <a:lstStyle/>
          <a:p>
            <a:r>
              <a:rPr lang="en-US" sz="2400" dirty="0" smtClean="0"/>
              <a:t>500-548</a:t>
            </a:r>
          </a:p>
          <a:p>
            <a:r>
              <a:rPr lang="en-US" sz="2400" dirty="0" smtClean="0"/>
              <a:t>Wife, co-ruler and adviser to Justinian </a:t>
            </a:r>
          </a:p>
          <a:p>
            <a:r>
              <a:rPr lang="en-US" sz="2400" dirty="0" smtClean="0"/>
              <a:t>Challenged and tested him</a:t>
            </a:r>
          </a:p>
          <a:p>
            <a:r>
              <a:rPr lang="en-US" sz="2400" b="1" dirty="0" smtClean="0"/>
              <a:t>532 – convinced Justinian to remain in Constantinople and crush the revolt  </a:t>
            </a:r>
          </a:p>
          <a:p>
            <a:endParaRPr lang="en-US" sz="2400" dirty="0"/>
          </a:p>
        </p:txBody>
      </p:sp>
      <p:pic>
        <p:nvPicPr>
          <p:cNvPr id="5" name="Picture 4" descr="dora.jpg"/>
          <p:cNvPicPr>
            <a:picLocks noChangeAspect="1"/>
          </p:cNvPicPr>
          <p:nvPr/>
        </p:nvPicPr>
        <p:blipFill>
          <a:blip r:embed="rId2"/>
          <a:stretch>
            <a:fillRect/>
          </a:stretch>
        </p:blipFill>
        <p:spPr>
          <a:xfrm>
            <a:off x="782489" y="2039112"/>
            <a:ext cx="3704844" cy="4600962"/>
          </a:xfrm>
          <a:prstGeom prst="rect">
            <a:avLst/>
          </a:prstGeom>
        </p:spPr>
      </p:pic>
    </p:spTree>
    <p:extLst>
      <p:ext uri="{BB962C8B-B14F-4D97-AF65-F5344CB8AC3E}">
        <p14:creationId xmlns:p14="http://schemas.microsoft.com/office/powerpoint/2010/main" val="20582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The </a:t>
            </a:r>
            <a:r>
              <a:rPr lang="en-US" dirty="0" err="1" smtClean="0"/>
              <a:t>Nika</a:t>
            </a:r>
            <a:r>
              <a:rPr lang="en-US" dirty="0" smtClean="0"/>
              <a:t> Riots</a:t>
            </a:r>
            <a:endParaRPr lang="en-US" dirty="0"/>
          </a:p>
        </p:txBody>
      </p:sp>
      <p:sp>
        <p:nvSpPr>
          <p:cNvPr id="4" name="Content Placeholder 3"/>
          <p:cNvSpPr>
            <a:spLocks noGrp="1"/>
          </p:cNvSpPr>
          <p:nvPr>
            <p:ph sz="half" idx="2"/>
          </p:nvPr>
        </p:nvSpPr>
        <p:spPr>
          <a:xfrm>
            <a:off x="778933" y="2595563"/>
            <a:ext cx="7934761" cy="3681412"/>
          </a:xfrm>
        </p:spPr>
        <p:txBody>
          <a:bodyPr>
            <a:normAutofit/>
          </a:bodyPr>
          <a:lstStyle/>
          <a:p>
            <a:r>
              <a:rPr lang="en-US" sz="2400" dirty="0" smtClean="0"/>
              <a:t>January 11-19, AD 532</a:t>
            </a:r>
          </a:p>
          <a:p>
            <a:r>
              <a:rPr lang="en-US" sz="2400" b="1" dirty="0" smtClean="0"/>
              <a:t>The most violent riot that Constantinople saw to date</a:t>
            </a:r>
          </a:p>
          <a:p>
            <a:r>
              <a:rPr lang="en-US" sz="2400" i="1" dirty="0" err="1" smtClean="0"/>
              <a:t>Nika</a:t>
            </a:r>
            <a:r>
              <a:rPr lang="en-US" sz="2400" i="1" dirty="0" smtClean="0"/>
              <a:t> – ‘conquer’</a:t>
            </a:r>
          </a:p>
          <a:p>
            <a:r>
              <a:rPr lang="en-US" sz="2400" dirty="0" smtClean="0"/>
              <a:t>Fires started throughout the city and people were outraged with Justinian </a:t>
            </a:r>
          </a:p>
          <a:p>
            <a:endParaRPr lang="en-US" sz="2400" dirty="0" smtClean="0"/>
          </a:p>
          <a:p>
            <a:endParaRPr lang="en-US" sz="2400" dirty="0" smtClean="0"/>
          </a:p>
          <a:p>
            <a:pPr>
              <a:buNone/>
            </a:pPr>
            <a:endParaRPr lang="en-US" sz="2400" dirty="0"/>
          </a:p>
        </p:txBody>
      </p:sp>
    </p:spTree>
    <p:extLst>
      <p:ext uri="{BB962C8B-B14F-4D97-AF65-F5344CB8AC3E}">
        <p14:creationId xmlns:p14="http://schemas.microsoft.com/office/powerpoint/2010/main" val="118793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The </a:t>
            </a:r>
            <a:r>
              <a:rPr lang="en-US" dirty="0" err="1" smtClean="0"/>
              <a:t>Nika</a:t>
            </a:r>
            <a:r>
              <a:rPr lang="en-US" dirty="0" smtClean="0"/>
              <a:t> Riots</a:t>
            </a:r>
            <a:endParaRPr lang="en-US" dirty="0"/>
          </a:p>
        </p:txBody>
      </p:sp>
      <p:sp>
        <p:nvSpPr>
          <p:cNvPr id="3" name="Content Placeholder 2"/>
          <p:cNvSpPr>
            <a:spLocks noGrp="1"/>
          </p:cNvSpPr>
          <p:nvPr>
            <p:ph sz="half" idx="1"/>
          </p:nvPr>
        </p:nvSpPr>
        <p:spPr>
          <a:xfrm>
            <a:off x="423333" y="2048933"/>
            <a:ext cx="4260427" cy="4228042"/>
          </a:xfrm>
        </p:spPr>
        <p:txBody>
          <a:bodyPr>
            <a:normAutofit/>
          </a:bodyPr>
          <a:lstStyle/>
          <a:p>
            <a:r>
              <a:rPr lang="en-US" sz="2400" dirty="0" smtClean="0"/>
              <a:t>Justinian considered fleeing the city but Theodora stopped him</a:t>
            </a:r>
          </a:p>
          <a:p>
            <a:r>
              <a:rPr lang="en-US" sz="2400" b="1" dirty="0" smtClean="0"/>
              <a:t>Emperor’s best generals trapped mob inside the Hippodrome </a:t>
            </a:r>
          </a:p>
          <a:p>
            <a:r>
              <a:rPr lang="en-US" sz="2400" dirty="0" smtClean="0"/>
              <a:t>More than 30,000 died</a:t>
            </a:r>
          </a:p>
          <a:p>
            <a:r>
              <a:rPr lang="en-US" sz="2400" b="1" dirty="0" smtClean="0"/>
              <a:t>Justinian established his rule and rebuilt city</a:t>
            </a:r>
          </a:p>
          <a:p>
            <a:pPr>
              <a:buNone/>
            </a:pPr>
            <a:endParaRPr lang="en-US" sz="2400" dirty="0" smtClean="0"/>
          </a:p>
          <a:p>
            <a:endParaRPr lang="en-US" sz="2400" dirty="0"/>
          </a:p>
        </p:txBody>
      </p:sp>
      <p:pic>
        <p:nvPicPr>
          <p:cNvPr id="5" name="Content Placeholder 4" descr="hippo6.jpg"/>
          <p:cNvPicPr>
            <a:picLocks noGrp="1" noChangeAspect="1"/>
          </p:cNvPicPr>
          <p:nvPr>
            <p:ph sz="half" idx="2"/>
          </p:nvPr>
        </p:nvPicPr>
        <p:blipFill>
          <a:blip r:embed="rId2"/>
          <a:srcRect t="-18833" b="-18833"/>
          <a:stretch>
            <a:fillRect/>
          </a:stretch>
        </p:blipFill>
        <p:spPr>
          <a:xfrm>
            <a:off x="4683760" y="1581056"/>
            <a:ext cx="4341725" cy="4482042"/>
          </a:xfrm>
        </p:spPr>
      </p:pic>
    </p:spTree>
    <p:extLst>
      <p:ext uri="{BB962C8B-B14F-4D97-AF65-F5344CB8AC3E}">
        <p14:creationId xmlns:p14="http://schemas.microsoft.com/office/powerpoint/2010/main" val="79688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Setting the Scene</a:t>
            </a:r>
            <a:endParaRPr lang="en-US" dirty="0"/>
          </a:p>
        </p:txBody>
      </p:sp>
      <p:sp>
        <p:nvSpPr>
          <p:cNvPr id="3" name="Content Placeholder 2"/>
          <p:cNvSpPr>
            <a:spLocks noGrp="1"/>
          </p:cNvSpPr>
          <p:nvPr>
            <p:ph idx="1"/>
          </p:nvPr>
        </p:nvSpPr>
        <p:spPr>
          <a:xfrm>
            <a:off x="5147534" y="2236529"/>
            <a:ext cx="3566160" cy="3686175"/>
          </a:xfrm>
        </p:spPr>
        <p:txBody>
          <a:bodyPr>
            <a:noAutofit/>
          </a:bodyPr>
          <a:lstStyle/>
          <a:p>
            <a:r>
              <a:rPr lang="en-US" sz="2400" dirty="0" smtClean="0"/>
              <a:t>German </a:t>
            </a:r>
            <a:r>
              <a:rPr lang="en-US" sz="2400" b="1" dirty="0" smtClean="0"/>
              <a:t>invaders </a:t>
            </a:r>
            <a:r>
              <a:rPr lang="en-US" sz="2400" dirty="0" smtClean="0"/>
              <a:t>‘pounded’ the Roman Empire in the west </a:t>
            </a:r>
          </a:p>
          <a:p>
            <a:r>
              <a:rPr lang="en-US" sz="2400" b="1" dirty="0" smtClean="0"/>
              <a:t>Rome falls</a:t>
            </a:r>
          </a:p>
          <a:p>
            <a:r>
              <a:rPr lang="en-US" sz="2400" b="1" dirty="0" smtClean="0"/>
              <a:t>Empire shifted </a:t>
            </a:r>
            <a:r>
              <a:rPr lang="en-US" sz="2400" dirty="0" smtClean="0"/>
              <a:t>their base to the eastern Mediterranean </a:t>
            </a:r>
          </a:p>
        </p:txBody>
      </p:sp>
      <p:pic>
        <p:nvPicPr>
          <p:cNvPr id="8" name="Picture 7" descr="images.jpeg"/>
          <p:cNvPicPr>
            <a:picLocks noChangeAspect="1"/>
          </p:cNvPicPr>
          <p:nvPr/>
        </p:nvPicPr>
        <p:blipFill>
          <a:blip r:embed="rId2"/>
          <a:stretch>
            <a:fillRect/>
          </a:stretch>
        </p:blipFill>
        <p:spPr>
          <a:xfrm>
            <a:off x="233778" y="2590800"/>
            <a:ext cx="4635615" cy="2905421"/>
          </a:xfrm>
          <a:prstGeom prst="rect">
            <a:avLst/>
          </a:prstGeom>
        </p:spPr>
      </p:pic>
    </p:spTree>
    <p:extLst>
      <p:ext uri="{BB962C8B-B14F-4D97-AF65-F5344CB8AC3E}">
        <p14:creationId xmlns:p14="http://schemas.microsoft.com/office/powerpoint/2010/main" val="24819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8913813" cy="914400"/>
          </a:xfrm>
        </p:spPr>
        <p:txBody>
          <a:bodyPr/>
          <a:lstStyle/>
          <a:p>
            <a:r>
              <a:rPr lang="en-US" dirty="0" smtClean="0"/>
              <a:t>Class Activity </a:t>
            </a:r>
            <a:endParaRPr lang="en-US" dirty="0"/>
          </a:p>
        </p:txBody>
      </p:sp>
      <p:sp>
        <p:nvSpPr>
          <p:cNvPr id="3" name="Content Placeholder 2"/>
          <p:cNvSpPr>
            <a:spLocks noGrp="1"/>
          </p:cNvSpPr>
          <p:nvPr>
            <p:ph idx="4294967295"/>
          </p:nvPr>
        </p:nvSpPr>
        <p:spPr>
          <a:xfrm>
            <a:off x="1533525" y="2595563"/>
            <a:ext cx="7610475" cy="3670300"/>
          </a:xfrm>
        </p:spPr>
        <p:txBody>
          <a:bodyPr/>
          <a:lstStyle/>
          <a:p>
            <a:r>
              <a:rPr lang="en-US" dirty="0" smtClean="0"/>
              <a:t>Work in groups to examine pieces of Art from the Metropolitan Museum of Art</a:t>
            </a:r>
          </a:p>
          <a:p>
            <a:r>
              <a:rPr lang="en-US" dirty="0" smtClean="0"/>
              <a:t>Answer 2 Questions</a:t>
            </a:r>
          </a:p>
          <a:p>
            <a:pPr lvl="1"/>
            <a:r>
              <a:rPr lang="en-US" dirty="0" smtClean="0"/>
              <a:t>1. What is the artifact in the picture?</a:t>
            </a:r>
          </a:p>
          <a:p>
            <a:pPr lvl="1">
              <a:buNone/>
            </a:pPr>
            <a:endParaRPr lang="en-US" dirty="0" smtClean="0"/>
          </a:p>
          <a:p>
            <a:pPr lvl="1"/>
            <a:r>
              <a:rPr lang="en-US" dirty="0" smtClean="0"/>
              <a:t>2. What does it tell us about Byzantine and society under Justinian?</a:t>
            </a:r>
          </a:p>
          <a:p>
            <a:endParaRPr lang="en-US" dirty="0" smtClean="0"/>
          </a:p>
          <a:p>
            <a:endParaRPr lang="en-US" dirty="0"/>
          </a:p>
        </p:txBody>
      </p:sp>
    </p:spTree>
    <p:extLst>
      <p:ext uri="{BB962C8B-B14F-4D97-AF65-F5344CB8AC3E}">
        <p14:creationId xmlns:p14="http://schemas.microsoft.com/office/powerpoint/2010/main" val="1798103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120588" y="508000"/>
            <a:ext cx="3566160" cy="1182687"/>
          </a:xfrm>
        </p:spPr>
        <p:txBody>
          <a:bodyPr/>
          <a:lstStyle/>
          <a:p>
            <a:r>
              <a:rPr lang="en-US" sz="2000" dirty="0" smtClean="0"/>
              <a:t>Pair of Jeweled Bracelets</a:t>
            </a:r>
          </a:p>
          <a:p>
            <a:r>
              <a:rPr lang="en-US" sz="2000" dirty="0" smtClean="0"/>
              <a:t>500–700</a:t>
            </a:r>
            <a:endParaRPr lang="en-US" sz="2000" dirty="0"/>
          </a:p>
        </p:txBody>
      </p:sp>
      <p:pic>
        <p:nvPicPr>
          <p:cNvPr id="11" name="Content Placeholder 10" descr="h2_17.190.1670-1671.jpg"/>
          <p:cNvPicPr>
            <a:picLocks noGrp="1" noChangeAspect="1"/>
          </p:cNvPicPr>
          <p:nvPr>
            <p:ph sz="half" idx="2"/>
          </p:nvPr>
        </p:nvPicPr>
        <p:blipFill>
          <a:blip r:embed="rId2"/>
          <a:srcRect t="-19715" b="-19715"/>
          <a:stretch>
            <a:fillRect/>
          </a:stretch>
        </p:blipFill>
        <p:spPr>
          <a:xfrm>
            <a:off x="379443" y="2201334"/>
            <a:ext cx="4510505" cy="4061354"/>
          </a:xfrm>
        </p:spPr>
      </p:pic>
      <p:sp>
        <p:nvSpPr>
          <p:cNvPr id="9" name="Text Placeholder 8"/>
          <p:cNvSpPr>
            <a:spLocks noGrp="1"/>
          </p:cNvSpPr>
          <p:nvPr>
            <p:ph type="body" sz="quarter" idx="3"/>
          </p:nvPr>
        </p:nvSpPr>
        <p:spPr>
          <a:xfrm>
            <a:off x="5147534" y="508000"/>
            <a:ext cx="3566160" cy="1182687"/>
          </a:xfrm>
        </p:spPr>
        <p:txBody>
          <a:bodyPr/>
          <a:lstStyle/>
          <a:p>
            <a:r>
              <a:rPr lang="en-US" sz="2000" dirty="0" smtClean="0"/>
              <a:t>Portrait Bust of a Woman with a Scroll</a:t>
            </a:r>
          </a:p>
          <a:p>
            <a:r>
              <a:rPr lang="en-US" sz="2000" dirty="0" smtClean="0"/>
              <a:t>late 4th–early 5th </a:t>
            </a:r>
            <a:r>
              <a:rPr lang="en-US" sz="2000" dirty="0" err="1" smtClean="0"/>
              <a:t>c</a:t>
            </a:r>
            <a:r>
              <a:rPr lang="en-US" sz="2000" dirty="0" smtClean="0"/>
              <a:t>.</a:t>
            </a:r>
            <a:endParaRPr lang="en-US" sz="2000" dirty="0"/>
          </a:p>
        </p:txBody>
      </p:sp>
      <p:pic>
        <p:nvPicPr>
          <p:cNvPr id="12" name="Content Placeholder 11" descr="h2_66.25.jpg"/>
          <p:cNvPicPr>
            <a:picLocks noGrp="1" noChangeAspect="1"/>
          </p:cNvPicPr>
          <p:nvPr>
            <p:ph sz="quarter" idx="4"/>
          </p:nvPr>
        </p:nvPicPr>
        <p:blipFill>
          <a:blip r:embed="rId3"/>
          <a:srcRect l="-23090" r="-23090"/>
          <a:stretch>
            <a:fillRect/>
          </a:stretch>
        </p:blipFill>
        <p:spPr>
          <a:xfrm>
            <a:off x="4470399" y="2201334"/>
            <a:ext cx="5046133" cy="3905948"/>
          </a:xfrm>
        </p:spPr>
      </p:pic>
    </p:spTree>
    <p:extLst>
      <p:ext uri="{BB962C8B-B14F-4D97-AF65-F5344CB8AC3E}">
        <p14:creationId xmlns:p14="http://schemas.microsoft.com/office/powerpoint/2010/main" val="3346588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20588" y="491067"/>
            <a:ext cx="3566160" cy="1119499"/>
          </a:xfrm>
        </p:spPr>
        <p:txBody>
          <a:bodyPr/>
          <a:lstStyle/>
          <a:p>
            <a:r>
              <a:rPr lang="en-US" sz="2200" dirty="0" smtClean="0"/>
              <a:t>Solidus of Justinian I</a:t>
            </a:r>
          </a:p>
          <a:p>
            <a:r>
              <a:rPr lang="en-US" sz="2200" dirty="0" smtClean="0"/>
              <a:t>538–565</a:t>
            </a:r>
            <a:endParaRPr lang="en-US" sz="2200" dirty="0"/>
          </a:p>
        </p:txBody>
      </p:sp>
      <p:pic>
        <p:nvPicPr>
          <p:cNvPr id="9" name="Content Placeholder 8" descr="h2_99.35.7406.jpg"/>
          <p:cNvPicPr>
            <a:picLocks noGrp="1" noChangeAspect="1"/>
          </p:cNvPicPr>
          <p:nvPr>
            <p:ph sz="half" idx="2"/>
          </p:nvPr>
        </p:nvPicPr>
        <p:blipFill>
          <a:blip r:embed="rId2"/>
          <a:srcRect l="-7177" r="-7177"/>
          <a:stretch>
            <a:fillRect/>
          </a:stretch>
        </p:blipFill>
        <p:spPr>
          <a:xfrm>
            <a:off x="382909" y="2344271"/>
            <a:ext cx="4527757" cy="3543238"/>
          </a:xfrm>
        </p:spPr>
      </p:pic>
      <p:sp>
        <p:nvSpPr>
          <p:cNvPr id="7" name="Text Placeholder 6"/>
          <p:cNvSpPr>
            <a:spLocks noGrp="1"/>
          </p:cNvSpPr>
          <p:nvPr>
            <p:ph type="body" sz="quarter" idx="3"/>
          </p:nvPr>
        </p:nvSpPr>
        <p:spPr>
          <a:xfrm>
            <a:off x="5147534" y="491067"/>
            <a:ext cx="3566160" cy="1590884"/>
          </a:xfrm>
        </p:spPr>
        <p:txBody>
          <a:bodyPr/>
          <a:lstStyle/>
          <a:p>
            <a:r>
              <a:rPr lang="en-US" sz="2000" dirty="0" smtClean="0"/>
              <a:t>Fragment of a Floor Mosaic with a Personification of </a:t>
            </a:r>
            <a:r>
              <a:rPr lang="en-US" sz="2000" dirty="0" err="1" smtClean="0"/>
              <a:t>Ktisis</a:t>
            </a:r>
            <a:endParaRPr lang="en-US" sz="2000" dirty="0" smtClean="0"/>
          </a:p>
          <a:p>
            <a:r>
              <a:rPr lang="en-US" sz="2000" dirty="0" smtClean="0"/>
              <a:t> 500–550</a:t>
            </a:r>
            <a:endParaRPr lang="en-US" sz="2000" dirty="0"/>
          </a:p>
        </p:txBody>
      </p:sp>
      <p:pic>
        <p:nvPicPr>
          <p:cNvPr id="10" name="Content Placeholder 9" descr="h2_1998.69,1999.99.jpg"/>
          <p:cNvPicPr>
            <a:picLocks noGrp="1" noChangeAspect="1"/>
          </p:cNvPicPr>
          <p:nvPr>
            <p:ph sz="quarter" idx="4"/>
          </p:nvPr>
        </p:nvPicPr>
        <p:blipFill>
          <a:blip r:embed="rId3"/>
          <a:srcRect t="-716" b="-716"/>
          <a:stretch>
            <a:fillRect/>
          </a:stretch>
        </p:blipFill>
        <p:spPr>
          <a:xfrm>
            <a:off x="5200614" y="2336801"/>
            <a:ext cx="3740186" cy="3550708"/>
          </a:xfrm>
        </p:spPr>
      </p:pic>
    </p:spTree>
    <p:extLst>
      <p:ext uri="{BB962C8B-B14F-4D97-AF65-F5344CB8AC3E}">
        <p14:creationId xmlns:p14="http://schemas.microsoft.com/office/powerpoint/2010/main" val="1296347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Summarize</a:t>
            </a:r>
            <a:endParaRPr lang="en-US" dirty="0"/>
          </a:p>
        </p:txBody>
      </p:sp>
    </p:spTree>
    <p:extLst>
      <p:ext uri="{BB962C8B-B14F-4D97-AF65-F5344CB8AC3E}">
        <p14:creationId xmlns:p14="http://schemas.microsoft.com/office/powerpoint/2010/main" val="100787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870" y="1123950"/>
            <a:ext cx="7988068" cy="1924050"/>
          </a:xfrm>
        </p:spPr>
        <p:txBody>
          <a:bodyPr/>
          <a:lstStyle/>
          <a:p>
            <a:r>
              <a:rPr lang="en-US" dirty="0" smtClean="0"/>
              <a:t>Aim: </a:t>
            </a:r>
            <a:r>
              <a:rPr lang="en-US" dirty="0"/>
              <a:t>Why did the Byzantine Empire finally crumble? </a:t>
            </a:r>
          </a:p>
        </p:txBody>
      </p:sp>
      <p:sp>
        <p:nvSpPr>
          <p:cNvPr id="3" name="Subtitle 2"/>
          <p:cNvSpPr>
            <a:spLocks noGrp="1"/>
          </p:cNvSpPr>
          <p:nvPr>
            <p:ph type="subTitle" idx="1"/>
          </p:nvPr>
        </p:nvSpPr>
        <p:spPr>
          <a:xfrm>
            <a:off x="452094" y="3128906"/>
            <a:ext cx="5654411" cy="1752600"/>
          </a:xfrm>
        </p:spPr>
        <p:txBody>
          <a:bodyPr>
            <a:normAutofit fontScale="77500" lnSpcReduction="20000"/>
          </a:bodyPr>
          <a:lstStyle/>
          <a:p>
            <a:r>
              <a:rPr lang="en-US" sz="3000" dirty="0" smtClean="0"/>
              <a:t>Do Now: </a:t>
            </a:r>
            <a:r>
              <a:rPr lang="en-US" sz="3200" dirty="0"/>
              <a:t>One thousand years is a long time for a civilization to last. The US is only about 300 years old. Do you think we’ll make it to 1000? What makes an empire last for so long? </a:t>
            </a:r>
            <a:endParaRPr lang="en-US" sz="3000" dirty="0"/>
          </a:p>
        </p:txBody>
      </p:sp>
      <p:pic>
        <p:nvPicPr>
          <p:cNvPr id="6" name="Picture 5" descr="Justinian.jpg"/>
          <p:cNvPicPr>
            <a:picLocks noChangeAspect="1"/>
          </p:cNvPicPr>
          <p:nvPr/>
        </p:nvPicPr>
        <p:blipFill>
          <a:blip r:embed="rId2"/>
          <a:stretch>
            <a:fillRect/>
          </a:stretch>
        </p:blipFill>
        <p:spPr>
          <a:xfrm>
            <a:off x="6106506" y="2394490"/>
            <a:ext cx="2455432" cy="3126767"/>
          </a:xfrm>
          <a:prstGeom prst="rect">
            <a:avLst/>
          </a:prstGeom>
        </p:spPr>
      </p:pic>
    </p:spTree>
    <p:extLst>
      <p:ext uri="{BB962C8B-B14F-4D97-AF65-F5344CB8AC3E}">
        <p14:creationId xmlns:p14="http://schemas.microsoft.com/office/powerpoint/2010/main" val="131412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Christianity</a:t>
            </a:r>
            <a:endParaRPr lang="en-US" dirty="0"/>
          </a:p>
        </p:txBody>
      </p:sp>
      <p:sp>
        <p:nvSpPr>
          <p:cNvPr id="3" name="Content Placeholder 2"/>
          <p:cNvSpPr>
            <a:spLocks noGrp="1"/>
          </p:cNvSpPr>
          <p:nvPr>
            <p:ph idx="1"/>
          </p:nvPr>
        </p:nvSpPr>
        <p:spPr>
          <a:xfrm>
            <a:off x="409662" y="1857019"/>
            <a:ext cx="8384418" cy="4208502"/>
          </a:xfrm>
        </p:spPr>
        <p:txBody>
          <a:bodyPr/>
          <a:lstStyle/>
          <a:p>
            <a:r>
              <a:rPr lang="en-US" dirty="0" smtClean="0"/>
              <a:t>Setting the Scene:</a:t>
            </a:r>
          </a:p>
          <a:p>
            <a:pPr lvl="1"/>
            <a:r>
              <a:rPr lang="en-US" dirty="0" smtClean="0"/>
              <a:t>Christianity was just as influential in the Byzantine Empire as it was in Western Europe.</a:t>
            </a:r>
            <a:endParaRPr lang="en-US" dirty="0"/>
          </a:p>
        </p:txBody>
      </p:sp>
      <p:pic>
        <p:nvPicPr>
          <p:cNvPr id="4" name="Picture 3"/>
          <p:cNvPicPr>
            <a:picLocks noChangeAspect="1"/>
          </p:cNvPicPr>
          <p:nvPr/>
        </p:nvPicPr>
        <p:blipFill>
          <a:blip r:embed="rId3"/>
          <a:stretch>
            <a:fillRect/>
          </a:stretch>
        </p:blipFill>
        <p:spPr>
          <a:xfrm>
            <a:off x="2034656" y="3047669"/>
            <a:ext cx="4874978" cy="3534360"/>
          </a:xfrm>
          <a:prstGeom prst="rect">
            <a:avLst/>
          </a:prstGeom>
        </p:spPr>
      </p:pic>
    </p:spTree>
    <p:extLst>
      <p:ext uri="{BB962C8B-B14F-4D97-AF65-F5344CB8AC3E}">
        <p14:creationId xmlns:p14="http://schemas.microsoft.com/office/powerpoint/2010/main" val="4058181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Christianity in the Byzantine Empire</a:t>
            </a:r>
            <a:endParaRPr lang="en-US" dirty="0"/>
          </a:p>
        </p:txBody>
      </p:sp>
      <p:sp>
        <p:nvSpPr>
          <p:cNvPr id="3" name="Content Placeholder 2"/>
          <p:cNvSpPr>
            <a:spLocks noGrp="1"/>
          </p:cNvSpPr>
          <p:nvPr>
            <p:ph idx="1"/>
          </p:nvPr>
        </p:nvSpPr>
        <p:spPr>
          <a:xfrm>
            <a:off x="350889" y="1693514"/>
            <a:ext cx="8402225" cy="4857411"/>
          </a:xfrm>
        </p:spPr>
        <p:txBody>
          <a:bodyPr>
            <a:normAutofit/>
          </a:bodyPr>
          <a:lstStyle/>
          <a:p>
            <a:pPr lvl="5"/>
            <a:r>
              <a:rPr lang="en-US" dirty="0" smtClean="0"/>
              <a:t>Constantine – tolerates Christianity</a:t>
            </a:r>
          </a:p>
          <a:p>
            <a:endParaRPr lang="en-US" dirty="0" smtClean="0"/>
          </a:p>
          <a:p>
            <a:pPr lvl="5"/>
            <a:r>
              <a:rPr lang="en-US" dirty="0" smtClean="0"/>
              <a:t>Theodosius – official religion</a:t>
            </a:r>
          </a:p>
          <a:p>
            <a:endParaRPr lang="en-US" dirty="0" smtClean="0"/>
          </a:p>
          <a:p>
            <a:pPr lvl="5"/>
            <a:r>
              <a:rPr lang="en-US" dirty="0" smtClean="0"/>
              <a:t>Justinian I – Representative of Christ</a:t>
            </a:r>
          </a:p>
          <a:p>
            <a:endParaRPr lang="en-US" dirty="0" smtClean="0"/>
          </a:p>
          <a:p>
            <a:r>
              <a:rPr lang="en-US" b="1" dirty="0" smtClean="0"/>
              <a:t>Second Council of Constantinople (533)</a:t>
            </a:r>
          </a:p>
          <a:p>
            <a:pPr lvl="1"/>
            <a:r>
              <a:rPr lang="en-US" sz="2400" b="1" dirty="0" smtClean="0"/>
              <a:t>Nothing could be done in the church against the emperors will + command</a:t>
            </a:r>
          </a:p>
        </p:txBody>
      </p:sp>
      <p:cxnSp>
        <p:nvCxnSpPr>
          <p:cNvPr id="6" name="Straight Arrow Connector 5"/>
          <p:cNvCxnSpPr/>
          <p:nvPr/>
        </p:nvCxnSpPr>
        <p:spPr>
          <a:xfrm rot="16200000" flipH="1">
            <a:off x="883909" y="3166280"/>
            <a:ext cx="2467277" cy="3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875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Divisions Grow</a:t>
            </a:r>
            <a:endParaRPr lang="en-US" dirty="0"/>
          </a:p>
        </p:txBody>
      </p:sp>
      <p:sp>
        <p:nvSpPr>
          <p:cNvPr id="3" name="Content Placeholder 2"/>
          <p:cNvSpPr>
            <a:spLocks noGrp="1"/>
          </p:cNvSpPr>
          <p:nvPr>
            <p:ph idx="1"/>
          </p:nvPr>
        </p:nvSpPr>
        <p:spPr>
          <a:xfrm>
            <a:off x="457200" y="1584008"/>
            <a:ext cx="8229600" cy="4956458"/>
          </a:xfrm>
        </p:spPr>
        <p:txBody>
          <a:bodyPr>
            <a:normAutofit/>
          </a:bodyPr>
          <a:lstStyle/>
          <a:p>
            <a:r>
              <a:rPr lang="en-US" sz="2800" dirty="0" smtClean="0"/>
              <a:t>Byzantine </a:t>
            </a:r>
            <a:r>
              <a:rPr lang="en-US" sz="2800" b="1" dirty="0" smtClean="0"/>
              <a:t>Emperor </a:t>
            </a:r>
            <a:r>
              <a:rPr lang="en-US" sz="2800" dirty="0" smtClean="0"/>
              <a:t>-&gt; not a priest </a:t>
            </a:r>
          </a:p>
          <a:p>
            <a:pPr lvl="2"/>
            <a:r>
              <a:rPr lang="en-US" sz="2800" dirty="0" smtClean="0"/>
              <a:t>Controlled Church affairs</a:t>
            </a:r>
          </a:p>
          <a:p>
            <a:pPr lvl="2"/>
            <a:r>
              <a:rPr lang="en-US" sz="2800" dirty="0" smtClean="0"/>
              <a:t>Appointed </a:t>
            </a:r>
            <a:r>
              <a:rPr lang="en-US" sz="2800" b="1" u="sng" dirty="0" smtClean="0"/>
              <a:t>Patriarch</a:t>
            </a:r>
            <a:r>
              <a:rPr lang="en-US" sz="2800" b="1" dirty="0" smtClean="0"/>
              <a:t> </a:t>
            </a:r>
            <a:r>
              <a:rPr lang="en-US" sz="2800" dirty="0" smtClean="0"/>
              <a:t>= highest church official in the east</a:t>
            </a:r>
          </a:p>
          <a:p>
            <a:r>
              <a:rPr lang="en-US" sz="2800" b="1" dirty="0" smtClean="0"/>
              <a:t>Rejected the Popes claims over all Christians</a:t>
            </a:r>
          </a:p>
          <a:p>
            <a:pPr>
              <a:buNone/>
            </a:pPr>
            <a:endParaRPr lang="en-US" sz="2800" dirty="0"/>
          </a:p>
        </p:txBody>
      </p:sp>
      <p:pic>
        <p:nvPicPr>
          <p:cNvPr id="6" name="Picture 5" descr="Screen Shot 2014-02-09 at 8.28.48 PM.png"/>
          <p:cNvPicPr>
            <a:picLocks noChangeAspect="1"/>
          </p:cNvPicPr>
          <p:nvPr/>
        </p:nvPicPr>
        <p:blipFill>
          <a:blip r:embed="rId2"/>
          <a:srcRect l="7173" t="33959" r="33155" b="20130"/>
          <a:stretch>
            <a:fillRect/>
          </a:stretch>
        </p:blipFill>
        <p:spPr>
          <a:xfrm>
            <a:off x="1744372" y="4234131"/>
            <a:ext cx="5456397" cy="2623869"/>
          </a:xfrm>
          <a:prstGeom prst="rect">
            <a:avLst/>
          </a:prstGeom>
        </p:spPr>
      </p:pic>
    </p:spTree>
    <p:extLst>
      <p:ext uri="{BB962C8B-B14F-4D97-AF65-F5344CB8AC3E}">
        <p14:creationId xmlns:p14="http://schemas.microsoft.com/office/powerpoint/2010/main" val="2080079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Analysis</a:t>
            </a:r>
            <a:endParaRPr lang="en-US" dirty="0"/>
          </a:p>
        </p:txBody>
      </p:sp>
      <p:sp>
        <p:nvSpPr>
          <p:cNvPr id="3" name="Content Placeholder 2"/>
          <p:cNvSpPr>
            <a:spLocks noGrp="1"/>
          </p:cNvSpPr>
          <p:nvPr>
            <p:ph idx="1"/>
          </p:nvPr>
        </p:nvSpPr>
        <p:spPr>
          <a:xfrm>
            <a:off x="379368" y="1584008"/>
            <a:ext cx="8362585" cy="4481513"/>
          </a:xfrm>
        </p:spPr>
        <p:txBody>
          <a:bodyPr/>
          <a:lstStyle/>
          <a:p>
            <a:pPr>
              <a:buNone/>
            </a:pPr>
            <a:r>
              <a:rPr lang="en-US" i="1" dirty="0" smtClean="0"/>
              <a:t>“I am the Lord your God, who brought you out of the land of Egypt, out of the house of slavery; You shall have no other gods before me. You shall not make for yourself an image, whether in form of anything that is heaven above, or that is on earth beneath, or that is the water underneath. You shall not bow down to them or worship them, for I the Lord your God am a jealous God…”</a:t>
            </a:r>
          </a:p>
          <a:p>
            <a:pPr>
              <a:spcBef>
                <a:spcPts val="0"/>
              </a:spcBef>
              <a:buNone/>
            </a:pPr>
            <a:r>
              <a:rPr lang="en-US" i="1" dirty="0" smtClean="0"/>
              <a:t>						-Exodus 20:1-5</a:t>
            </a:r>
          </a:p>
          <a:p>
            <a:pPr>
              <a:spcBef>
                <a:spcPts val="0"/>
              </a:spcBef>
              <a:buNone/>
            </a:pPr>
            <a:r>
              <a:rPr lang="en-US" i="1" dirty="0" smtClean="0"/>
              <a:t>						Ten Commandments</a:t>
            </a:r>
          </a:p>
          <a:p>
            <a:pPr>
              <a:spcBef>
                <a:spcPts val="0"/>
              </a:spcBef>
              <a:buNone/>
            </a:pPr>
            <a:endParaRPr lang="en-US" i="1" dirty="0" smtClean="0"/>
          </a:p>
          <a:p>
            <a:pPr marL="457200" indent="-457200">
              <a:spcBef>
                <a:spcPts val="0"/>
              </a:spcBef>
              <a:buAutoNum type="arabicPeriod"/>
            </a:pPr>
            <a:r>
              <a:rPr lang="en-US" dirty="0" smtClean="0"/>
              <a:t>Where did this primary source come from?</a:t>
            </a:r>
          </a:p>
          <a:p>
            <a:pPr marL="457200" indent="-457200">
              <a:spcBef>
                <a:spcPts val="0"/>
              </a:spcBef>
              <a:buAutoNum type="arabicPeriod"/>
            </a:pPr>
            <a:r>
              <a:rPr lang="en-US" dirty="0" smtClean="0"/>
              <a:t>Explain in your own words, what this quote means to you?</a:t>
            </a:r>
            <a:endParaRPr lang="en-US" dirty="0"/>
          </a:p>
        </p:txBody>
      </p:sp>
    </p:spTree>
    <p:extLst>
      <p:ext uri="{BB962C8B-B14F-4D97-AF65-F5344CB8AC3E}">
        <p14:creationId xmlns:p14="http://schemas.microsoft.com/office/powerpoint/2010/main" val="506809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 Grow</a:t>
            </a:r>
            <a:endParaRPr lang="en-US" dirty="0"/>
          </a:p>
        </p:txBody>
      </p:sp>
      <p:sp>
        <p:nvSpPr>
          <p:cNvPr id="3" name="Content Placeholder 2"/>
          <p:cNvSpPr>
            <a:spLocks noGrp="1"/>
          </p:cNvSpPr>
          <p:nvPr>
            <p:ph sz="half" idx="1"/>
          </p:nvPr>
        </p:nvSpPr>
        <p:spPr>
          <a:xfrm>
            <a:off x="235829" y="1830999"/>
            <a:ext cx="5997636" cy="1512230"/>
          </a:xfrm>
        </p:spPr>
        <p:txBody>
          <a:bodyPr>
            <a:normAutofit fontScale="92500" lnSpcReduction="20000"/>
          </a:bodyPr>
          <a:lstStyle/>
          <a:p>
            <a:r>
              <a:rPr lang="en-US" sz="2400" b="1" u="sng" dirty="0" smtClean="0"/>
              <a:t>Icons</a:t>
            </a:r>
            <a:r>
              <a:rPr lang="en-US" sz="2400" b="1" dirty="0" smtClean="0"/>
              <a:t> –sacred images</a:t>
            </a:r>
          </a:p>
          <a:p>
            <a:pPr lvl="1"/>
            <a:r>
              <a:rPr lang="en-US" sz="2400" dirty="0" smtClean="0"/>
              <a:t>Caused a </a:t>
            </a:r>
            <a:r>
              <a:rPr lang="en-US" sz="2400" u="sng" dirty="0" smtClean="0"/>
              <a:t>theological</a:t>
            </a:r>
            <a:r>
              <a:rPr lang="en-US" sz="2400" dirty="0" smtClean="0"/>
              <a:t> debate on the appropriate use of icons</a:t>
            </a:r>
          </a:p>
          <a:p>
            <a:pPr>
              <a:buNone/>
            </a:pPr>
            <a:r>
              <a:rPr lang="en-US" sz="2400" dirty="0" smtClean="0"/>
              <a:t> </a:t>
            </a:r>
            <a:endParaRPr lang="en-US" sz="2400" dirty="0"/>
          </a:p>
        </p:txBody>
      </p:sp>
      <p:pic>
        <p:nvPicPr>
          <p:cNvPr id="6" name="Picture Placeholder 6" descr="220px-Clasm_Chludov_detail_9th_century.jpg"/>
          <p:cNvPicPr>
            <a:picLocks noChangeAspect="1"/>
          </p:cNvPicPr>
          <p:nvPr/>
        </p:nvPicPr>
        <p:blipFill>
          <a:blip r:embed="rId3"/>
          <a:srcRect t="96" b="96"/>
          <a:stretch>
            <a:fillRect/>
          </a:stretch>
        </p:blipFill>
        <p:spPr>
          <a:xfrm>
            <a:off x="235829" y="3627088"/>
            <a:ext cx="3009449" cy="2976619"/>
          </a:xfrm>
          <a:prstGeom prst="ellipse">
            <a:avLst/>
          </a:prstGeom>
          <a:effectLst>
            <a:innerShdw blurRad="63500" dist="50800" dir="16200000">
              <a:prstClr val="black">
                <a:alpha val="30000"/>
              </a:prstClr>
            </a:innerShdw>
          </a:effectLst>
        </p:spPr>
      </p:pic>
      <p:pic>
        <p:nvPicPr>
          <p:cNvPr id="7" name="Content Placeholder 4" descr="h2_17_190_715ab.jpg"/>
          <p:cNvPicPr>
            <a:picLocks noGrp="1" noChangeAspect="1"/>
          </p:cNvPicPr>
          <p:nvPr>
            <p:ph idx="1"/>
          </p:nvPr>
        </p:nvPicPr>
        <p:blipFill>
          <a:blip r:embed="rId4"/>
          <a:stretch>
            <a:fillRect/>
          </a:stretch>
        </p:blipFill>
        <p:spPr>
          <a:xfrm>
            <a:off x="6233466" y="2301045"/>
            <a:ext cx="2737043" cy="3466921"/>
          </a:xfrm>
        </p:spPr>
      </p:pic>
      <p:sp>
        <p:nvSpPr>
          <p:cNvPr id="9" name="Rectangle 8"/>
          <p:cNvSpPr/>
          <p:nvPr/>
        </p:nvSpPr>
        <p:spPr>
          <a:xfrm>
            <a:off x="2266797" y="3126892"/>
            <a:ext cx="4192210" cy="1938992"/>
          </a:xfrm>
          <a:prstGeom prst="rect">
            <a:avLst/>
          </a:prstGeom>
        </p:spPr>
        <p:txBody>
          <a:bodyPr wrap="square">
            <a:spAutoFit/>
          </a:bodyPr>
          <a:lstStyle/>
          <a:p>
            <a:r>
              <a:rPr lang="en-US" sz="2400" dirty="0" err="1" smtClean="0">
                <a:solidFill>
                  <a:srgbClr val="000000"/>
                </a:solidFill>
                <a:latin typeface="Calisto MT"/>
              </a:rPr>
              <a:t>Iconclasm</a:t>
            </a:r>
            <a:r>
              <a:rPr lang="en-US" sz="2400" dirty="0" smtClean="0">
                <a:solidFill>
                  <a:srgbClr val="000000"/>
                </a:solidFill>
                <a:latin typeface="Calisto MT"/>
              </a:rPr>
              <a:t> “Image Breaking”</a:t>
            </a:r>
          </a:p>
          <a:p>
            <a:endParaRPr lang="en-US" sz="2400" dirty="0" smtClean="0">
              <a:solidFill>
                <a:srgbClr val="000000"/>
              </a:solidFill>
              <a:latin typeface="Calisto MT"/>
            </a:endParaRPr>
          </a:p>
          <a:p>
            <a:r>
              <a:rPr lang="en-US" sz="2400" dirty="0" smtClean="0">
                <a:solidFill>
                  <a:srgbClr val="000000"/>
                </a:solidFill>
                <a:latin typeface="Calisto MT"/>
              </a:rPr>
              <a:t>			First 726-787 </a:t>
            </a:r>
          </a:p>
          <a:p>
            <a:r>
              <a:rPr lang="en-US" sz="2400" dirty="0" smtClean="0">
                <a:solidFill>
                  <a:srgbClr val="000000"/>
                </a:solidFill>
                <a:latin typeface="Calisto MT"/>
              </a:rPr>
              <a:t> 			Second 815-843</a:t>
            </a:r>
          </a:p>
          <a:p>
            <a:r>
              <a:rPr lang="en-US" sz="2400" dirty="0" smtClean="0">
                <a:solidFill>
                  <a:srgbClr val="000000"/>
                </a:solidFill>
                <a:latin typeface="Calisto MT"/>
              </a:rPr>
              <a:t>			</a:t>
            </a:r>
            <a:r>
              <a:rPr lang="en-US" sz="2400" dirty="0" err="1" smtClean="0">
                <a:solidFill>
                  <a:srgbClr val="000000"/>
                </a:solidFill>
                <a:latin typeface="Calisto MT"/>
              </a:rPr>
              <a:t>Iconclast</a:t>
            </a:r>
            <a:r>
              <a:rPr lang="en-US" sz="2400" dirty="0" smtClean="0">
                <a:solidFill>
                  <a:srgbClr val="000000"/>
                </a:solidFill>
                <a:latin typeface="Calisto MT"/>
              </a:rPr>
              <a:t> Wars </a:t>
            </a:r>
          </a:p>
        </p:txBody>
      </p:sp>
    </p:spTree>
    <p:extLst>
      <p:ext uri="{BB962C8B-B14F-4D97-AF65-F5344CB8AC3E}">
        <p14:creationId xmlns:p14="http://schemas.microsoft.com/office/powerpoint/2010/main" val="42678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1547"/>
            <a:ext cx="8913813" cy="914400"/>
          </a:xfrm>
        </p:spPr>
        <p:txBody>
          <a:bodyPr/>
          <a:lstStyle/>
          <a:p>
            <a:r>
              <a:rPr lang="en-US" dirty="0" smtClean="0"/>
              <a:t>I. Constantine </a:t>
            </a:r>
            <a:endParaRPr lang="en-US" dirty="0"/>
          </a:p>
        </p:txBody>
      </p:sp>
      <p:sp>
        <p:nvSpPr>
          <p:cNvPr id="3" name="Content Placeholder 2"/>
          <p:cNvSpPr>
            <a:spLocks noGrp="1"/>
          </p:cNvSpPr>
          <p:nvPr>
            <p:ph sz="half" idx="1"/>
          </p:nvPr>
        </p:nvSpPr>
        <p:spPr>
          <a:xfrm>
            <a:off x="400341" y="2070861"/>
            <a:ext cx="4283419" cy="4206114"/>
          </a:xfrm>
        </p:spPr>
        <p:txBody>
          <a:bodyPr>
            <a:noAutofit/>
          </a:bodyPr>
          <a:lstStyle/>
          <a:p>
            <a:r>
              <a:rPr lang="en-US" sz="2400" dirty="0" smtClean="0"/>
              <a:t>Started out as a talented general </a:t>
            </a:r>
          </a:p>
          <a:p>
            <a:r>
              <a:rPr lang="en-US" sz="2400" dirty="0" smtClean="0"/>
              <a:t>312 – gained the throne and become </a:t>
            </a:r>
            <a:r>
              <a:rPr lang="en-US" sz="2400" b="1" dirty="0" smtClean="0"/>
              <a:t>emperor</a:t>
            </a:r>
          </a:p>
          <a:p>
            <a:r>
              <a:rPr lang="en-US" sz="2400" b="1" dirty="0" smtClean="0"/>
              <a:t>2 Steps:</a:t>
            </a:r>
          </a:p>
          <a:p>
            <a:pPr lvl="1"/>
            <a:r>
              <a:rPr lang="en-US" sz="2400" b="1" dirty="0" smtClean="0"/>
              <a:t>Tolerated Christianity </a:t>
            </a:r>
          </a:p>
          <a:p>
            <a:pPr lvl="1"/>
            <a:r>
              <a:rPr lang="en-US" sz="2400" b="1" dirty="0" smtClean="0"/>
              <a:t>Built new capital: Constantinople</a:t>
            </a:r>
          </a:p>
          <a:p>
            <a:endParaRPr lang="en-US" sz="2400" dirty="0"/>
          </a:p>
        </p:txBody>
      </p:sp>
      <p:pic>
        <p:nvPicPr>
          <p:cNvPr id="5" name="Content Placeholder 4" descr="10_01.jpg"/>
          <p:cNvPicPr>
            <a:picLocks noGrp="1" noChangeAspect="1"/>
          </p:cNvPicPr>
          <p:nvPr>
            <p:ph sz="half" idx="2"/>
          </p:nvPr>
        </p:nvPicPr>
        <p:blipFill>
          <a:blip r:embed="rId2"/>
          <a:srcRect t="-2768" b="-2768"/>
          <a:stretch>
            <a:fillRect/>
          </a:stretch>
        </p:blipFill>
        <p:spPr/>
      </p:pic>
    </p:spTree>
    <p:extLst>
      <p:ext uri="{BB962C8B-B14F-4D97-AF65-F5344CB8AC3E}">
        <p14:creationId xmlns:p14="http://schemas.microsoft.com/office/powerpoint/2010/main" val="27450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412125" y="1622738"/>
            <a:ext cx="3400021" cy="363184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sto MT"/>
            </a:endParaRPr>
          </a:p>
        </p:txBody>
      </p:sp>
      <p:sp>
        <p:nvSpPr>
          <p:cNvPr id="7" name="Flowchart: Alternate Process 6"/>
          <p:cNvSpPr/>
          <p:nvPr/>
        </p:nvSpPr>
        <p:spPr>
          <a:xfrm>
            <a:off x="5241701" y="171227"/>
            <a:ext cx="3631844" cy="647809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sto MT"/>
            </a:endParaRPr>
          </a:p>
        </p:txBody>
      </p:sp>
      <p:sp>
        <p:nvSpPr>
          <p:cNvPr id="8" name="Right Arrow 7"/>
          <p:cNvSpPr/>
          <p:nvPr/>
        </p:nvSpPr>
        <p:spPr>
          <a:xfrm>
            <a:off x="4082602" y="2756079"/>
            <a:ext cx="1159099" cy="10947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sto MT"/>
            </a:endParaRPr>
          </a:p>
        </p:txBody>
      </p:sp>
      <p:sp>
        <p:nvSpPr>
          <p:cNvPr id="9" name="TextBox 8"/>
          <p:cNvSpPr txBox="1"/>
          <p:nvPr/>
        </p:nvSpPr>
        <p:spPr>
          <a:xfrm>
            <a:off x="695459" y="1983346"/>
            <a:ext cx="2884868" cy="2923877"/>
          </a:xfrm>
          <a:prstGeom prst="rect">
            <a:avLst/>
          </a:prstGeom>
          <a:noFill/>
        </p:spPr>
        <p:txBody>
          <a:bodyPr wrap="square" rtlCol="0">
            <a:spAutoFit/>
          </a:bodyPr>
          <a:lstStyle/>
          <a:p>
            <a:r>
              <a:rPr lang="en-US" sz="4600" dirty="0" smtClean="0">
                <a:solidFill>
                  <a:srgbClr val="FFFFFF"/>
                </a:solidFill>
                <a:latin typeface="Calisto MT"/>
              </a:rPr>
              <a:t>First and Second </a:t>
            </a:r>
            <a:r>
              <a:rPr lang="en-US" sz="4600" dirty="0" err="1" smtClean="0">
                <a:solidFill>
                  <a:srgbClr val="FFFFFF"/>
                </a:solidFill>
                <a:latin typeface="Calisto MT"/>
              </a:rPr>
              <a:t>Iconclast</a:t>
            </a:r>
            <a:r>
              <a:rPr lang="en-US" sz="4600" dirty="0" smtClean="0">
                <a:solidFill>
                  <a:srgbClr val="FFFFFF"/>
                </a:solidFill>
                <a:latin typeface="Calisto MT"/>
              </a:rPr>
              <a:t> Wars</a:t>
            </a:r>
            <a:endParaRPr lang="en-US" sz="4600" dirty="0">
              <a:solidFill>
                <a:srgbClr val="FFFFFF"/>
              </a:solidFill>
              <a:latin typeface="Calisto MT"/>
            </a:endParaRPr>
          </a:p>
        </p:txBody>
      </p:sp>
      <p:sp>
        <p:nvSpPr>
          <p:cNvPr id="10" name="TextBox 9"/>
          <p:cNvSpPr txBox="1"/>
          <p:nvPr/>
        </p:nvSpPr>
        <p:spPr>
          <a:xfrm>
            <a:off x="5241701" y="778310"/>
            <a:ext cx="3631844" cy="5586145"/>
          </a:xfrm>
          <a:prstGeom prst="rect">
            <a:avLst/>
          </a:prstGeom>
          <a:noFill/>
        </p:spPr>
        <p:txBody>
          <a:bodyPr wrap="square" rtlCol="0">
            <a:spAutoFit/>
          </a:bodyPr>
          <a:lstStyle/>
          <a:p>
            <a:r>
              <a:rPr lang="en-US" sz="2100" dirty="0" smtClean="0">
                <a:solidFill>
                  <a:srgbClr val="FFFFFF"/>
                </a:solidFill>
                <a:latin typeface="Calisto MT"/>
              </a:rPr>
              <a:t>Religious, economic and political divisions –</a:t>
            </a:r>
          </a:p>
          <a:p>
            <a:pPr lvl="1">
              <a:buFont typeface="Arial" pitchFamily="34" charset="0"/>
              <a:buChar char="•"/>
            </a:pPr>
            <a:r>
              <a:rPr lang="en-US" sz="2100" dirty="0" smtClean="0">
                <a:solidFill>
                  <a:srgbClr val="FFFFFF"/>
                </a:solidFill>
                <a:latin typeface="Calisto MT"/>
              </a:rPr>
              <a:t>Supported by Eastern, poorer peoples</a:t>
            </a:r>
          </a:p>
          <a:p>
            <a:pPr lvl="1">
              <a:buFont typeface="Arial" pitchFamily="34" charset="0"/>
              <a:buChar char="•"/>
            </a:pPr>
            <a:r>
              <a:rPr lang="en-US" sz="2100" dirty="0" smtClean="0">
                <a:solidFill>
                  <a:srgbClr val="FFFFFF"/>
                </a:solidFill>
                <a:latin typeface="Calisto MT"/>
              </a:rPr>
              <a:t>Opposed by wealthier people of Constantinople &amp; Italian/Balkan Peninsulas </a:t>
            </a:r>
          </a:p>
          <a:p>
            <a:endParaRPr lang="en-US" sz="2100" dirty="0" smtClean="0">
              <a:solidFill>
                <a:srgbClr val="FFFFFF"/>
              </a:solidFill>
              <a:latin typeface="Calisto MT"/>
            </a:endParaRPr>
          </a:p>
          <a:p>
            <a:r>
              <a:rPr lang="en-US" sz="2100" dirty="0" smtClean="0">
                <a:solidFill>
                  <a:srgbClr val="FFFFFF"/>
                </a:solidFill>
                <a:latin typeface="Calisto MT"/>
              </a:rPr>
              <a:t>After 843: </a:t>
            </a:r>
          </a:p>
          <a:p>
            <a:pPr>
              <a:buFont typeface="Arial" pitchFamily="34" charset="0"/>
              <a:buChar char="•"/>
            </a:pPr>
            <a:r>
              <a:rPr lang="en-US" sz="2100" dirty="0" smtClean="0">
                <a:solidFill>
                  <a:srgbClr val="FFFFFF"/>
                </a:solidFill>
                <a:latin typeface="Calisto MT"/>
              </a:rPr>
              <a:t>Standardized church decorations = mosaics</a:t>
            </a:r>
          </a:p>
          <a:p>
            <a:endParaRPr lang="en-US" sz="2100" dirty="0" smtClean="0">
              <a:solidFill>
                <a:srgbClr val="FFFFFF"/>
              </a:solidFill>
              <a:latin typeface="Calisto MT"/>
            </a:endParaRPr>
          </a:p>
          <a:p>
            <a:r>
              <a:rPr lang="en-US" sz="2100" b="1" dirty="0" smtClean="0">
                <a:solidFill>
                  <a:srgbClr val="FFFFFF"/>
                </a:solidFill>
                <a:latin typeface="Calisto MT"/>
              </a:rPr>
              <a:t>Pope takes a hand in the dispute = left resentment against the Pope</a:t>
            </a:r>
          </a:p>
          <a:p>
            <a:endParaRPr lang="en-US" sz="2100" dirty="0">
              <a:solidFill>
                <a:srgbClr val="FFFFFF"/>
              </a:solidFill>
              <a:latin typeface="Calisto MT"/>
            </a:endParaRPr>
          </a:p>
        </p:txBody>
      </p:sp>
    </p:spTree>
    <p:extLst>
      <p:ext uri="{BB962C8B-B14F-4D97-AF65-F5344CB8AC3E}">
        <p14:creationId xmlns:p14="http://schemas.microsoft.com/office/powerpoint/2010/main" val="4111999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6" y="1524000"/>
            <a:ext cx="4038600" cy="1252538"/>
          </a:xfrm>
        </p:spPr>
        <p:txBody>
          <a:bodyPr/>
          <a:lstStyle/>
          <a:p>
            <a:r>
              <a:rPr lang="en-US" b="1" dirty="0" smtClean="0"/>
              <a:t>The Great Schism</a:t>
            </a:r>
            <a:endParaRPr lang="en-US" b="1" dirty="0"/>
          </a:p>
        </p:txBody>
      </p:sp>
      <p:sp>
        <p:nvSpPr>
          <p:cNvPr id="3" name="Text Placeholder 2"/>
          <p:cNvSpPr>
            <a:spLocks noGrp="1"/>
          </p:cNvSpPr>
          <p:nvPr>
            <p:ph type="body" sz="half" idx="2"/>
          </p:nvPr>
        </p:nvSpPr>
        <p:spPr>
          <a:xfrm>
            <a:off x="694217" y="2679319"/>
            <a:ext cx="3008376" cy="3401568"/>
          </a:xfrm>
        </p:spPr>
        <p:txBody>
          <a:bodyPr>
            <a:noAutofit/>
          </a:bodyPr>
          <a:lstStyle/>
          <a:p>
            <a:r>
              <a:rPr lang="en-US" sz="2600" b="1" dirty="0" smtClean="0"/>
              <a:t>1054</a:t>
            </a:r>
          </a:p>
          <a:p>
            <a:r>
              <a:rPr lang="en-US" sz="2600" b="1" dirty="0" smtClean="0"/>
              <a:t>Permanent split into Eastern Orthodox Church and Roman Catholic Church </a:t>
            </a:r>
          </a:p>
        </p:txBody>
      </p:sp>
      <p:pic>
        <p:nvPicPr>
          <p:cNvPr id="5" name="Picture Placeholder 4" descr="schism.png"/>
          <p:cNvPicPr>
            <a:picLocks noGrp="1" noChangeAspect="1"/>
          </p:cNvPicPr>
          <p:nvPr>
            <p:ph type="pic" idx="1"/>
          </p:nvPr>
        </p:nvPicPr>
        <p:blipFill>
          <a:blip r:embed="rId3"/>
          <a:srcRect t="-2650" b="-2650"/>
          <a:stretch>
            <a:fillRect/>
          </a:stretch>
        </p:blipFill>
        <p:spPr/>
      </p:pic>
    </p:spTree>
    <p:extLst>
      <p:ext uri="{BB962C8B-B14F-4D97-AF65-F5344CB8AC3E}">
        <p14:creationId xmlns:p14="http://schemas.microsoft.com/office/powerpoint/2010/main" val="783172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Schism</a:t>
            </a:r>
            <a:endParaRPr lang="en-US" dirty="0"/>
          </a:p>
        </p:txBody>
      </p:sp>
      <p:sp>
        <p:nvSpPr>
          <p:cNvPr id="3" name="Content Placeholder 2"/>
          <p:cNvSpPr>
            <a:spLocks noGrp="1"/>
          </p:cNvSpPr>
          <p:nvPr>
            <p:ph idx="1"/>
          </p:nvPr>
        </p:nvSpPr>
        <p:spPr>
          <a:xfrm>
            <a:off x="457200" y="2057400"/>
            <a:ext cx="8229600" cy="4800599"/>
          </a:xfrm>
        </p:spPr>
        <p:txBody>
          <a:bodyPr>
            <a:normAutofit/>
          </a:bodyPr>
          <a:lstStyle/>
          <a:p>
            <a:r>
              <a:rPr lang="en-US" sz="2600" dirty="0" smtClean="0"/>
              <a:t>Two churches began to divide in 8</a:t>
            </a:r>
            <a:r>
              <a:rPr lang="en-US" sz="2600" baseline="30000" dirty="0" smtClean="0"/>
              <a:t>th</a:t>
            </a:r>
            <a:r>
              <a:rPr lang="en-US" sz="2600" dirty="0" smtClean="0"/>
              <a:t> </a:t>
            </a:r>
            <a:r>
              <a:rPr lang="en-US" sz="2600" dirty="0" err="1" smtClean="0"/>
              <a:t>c</a:t>
            </a:r>
            <a:r>
              <a:rPr lang="en-US" sz="2600" dirty="0" smtClean="0"/>
              <a:t>. = gradual split</a:t>
            </a:r>
          </a:p>
          <a:p>
            <a:r>
              <a:rPr lang="en-US" sz="2600" dirty="0" smtClean="0"/>
              <a:t>1054 = permanent split into the Eastern Orthodox Church and Roman Catholic Church </a:t>
            </a:r>
          </a:p>
          <a:p>
            <a:r>
              <a:rPr lang="en-US" sz="2600" b="1" dirty="0" smtClean="0"/>
              <a:t>Pope and Patriarch </a:t>
            </a:r>
            <a:r>
              <a:rPr lang="en-US" sz="2600" b="1" u="sng" dirty="0" smtClean="0"/>
              <a:t>excommunicated </a:t>
            </a:r>
            <a:r>
              <a:rPr lang="en-US" sz="2600" b="1" dirty="0" smtClean="0"/>
              <a:t>each other</a:t>
            </a:r>
          </a:p>
          <a:p>
            <a:r>
              <a:rPr lang="en-US" sz="2600" dirty="0" smtClean="0"/>
              <a:t>From here on out they treat each other as rivals instead of branches of the same faith</a:t>
            </a:r>
          </a:p>
          <a:p>
            <a:pPr lvl="1"/>
            <a:r>
              <a:rPr lang="en-US" sz="2600" dirty="0" smtClean="0"/>
              <a:t>Contact is always cold and distant</a:t>
            </a:r>
          </a:p>
        </p:txBody>
      </p:sp>
    </p:spTree>
    <p:extLst>
      <p:ext uri="{BB962C8B-B14F-4D97-AF65-F5344CB8AC3E}">
        <p14:creationId xmlns:p14="http://schemas.microsoft.com/office/powerpoint/2010/main" val="3661218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Shrinking Empire</a:t>
            </a:r>
            <a:endParaRPr lang="en-US" dirty="0"/>
          </a:p>
        </p:txBody>
      </p:sp>
      <p:sp>
        <p:nvSpPr>
          <p:cNvPr id="3" name="Content Placeholder 2"/>
          <p:cNvSpPr>
            <a:spLocks noGrp="1"/>
          </p:cNvSpPr>
          <p:nvPr>
            <p:ph idx="1"/>
          </p:nvPr>
        </p:nvSpPr>
        <p:spPr>
          <a:xfrm>
            <a:off x="474133" y="1828800"/>
            <a:ext cx="8246533" cy="4236721"/>
          </a:xfrm>
        </p:spPr>
        <p:txBody>
          <a:bodyPr/>
          <a:lstStyle/>
          <a:p>
            <a:r>
              <a:rPr lang="en-US" b="1" dirty="0" smtClean="0"/>
              <a:t>Great Schism begins decline</a:t>
            </a:r>
          </a:p>
          <a:p>
            <a:r>
              <a:rPr lang="en-US" b="1" dirty="0" smtClean="0"/>
              <a:t>Strength was Undermined:	</a:t>
            </a:r>
          </a:p>
          <a:p>
            <a:pPr lvl="1"/>
            <a:r>
              <a:rPr lang="en-US" b="1" dirty="0" smtClean="0"/>
              <a:t>Internal –</a:t>
            </a:r>
          </a:p>
          <a:p>
            <a:pPr lvl="2"/>
            <a:r>
              <a:rPr lang="en-US" b="1" dirty="0" smtClean="0"/>
              <a:t>Local lords control large areas</a:t>
            </a:r>
          </a:p>
          <a:p>
            <a:pPr lvl="1"/>
            <a:r>
              <a:rPr lang="en-US" b="1" dirty="0" smtClean="0"/>
              <a:t>External –</a:t>
            </a:r>
          </a:p>
          <a:p>
            <a:pPr lvl="2"/>
            <a:r>
              <a:rPr lang="en-US" b="1" dirty="0" smtClean="0"/>
              <a:t>Enemies advance</a:t>
            </a:r>
          </a:p>
          <a:p>
            <a:pPr lvl="3"/>
            <a:r>
              <a:rPr lang="en-US" b="1" dirty="0" smtClean="0"/>
              <a:t>Normans</a:t>
            </a:r>
          </a:p>
          <a:p>
            <a:pPr lvl="3"/>
            <a:r>
              <a:rPr lang="en-US" b="1" dirty="0" smtClean="0"/>
              <a:t>Seljuk Turks</a:t>
            </a:r>
            <a:endParaRPr lang="en-US" b="1" dirty="0"/>
          </a:p>
        </p:txBody>
      </p:sp>
    </p:spTree>
    <p:extLst>
      <p:ext uri="{BB962C8B-B14F-4D97-AF65-F5344CB8AC3E}">
        <p14:creationId xmlns:p14="http://schemas.microsoft.com/office/powerpoint/2010/main" val="75832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yzanmap.jpg"/>
          <p:cNvPicPr>
            <a:picLocks noChangeAspect="1"/>
          </p:cNvPicPr>
          <p:nvPr/>
        </p:nvPicPr>
        <p:blipFill>
          <a:blip r:embed="rId3"/>
          <a:stretch>
            <a:fillRect/>
          </a:stretch>
        </p:blipFill>
        <p:spPr>
          <a:xfrm>
            <a:off x="190965" y="1315757"/>
            <a:ext cx="8864884" cy="4545268"/>
          </a:xfrm>
          <a:prstGeom prst="rect">
            <a:avLst/>
          </a:prstGeom>
        </p:spPr>
      </p:pic>
    </p:spTree>
    <p:extLst>
      <p:ext uri="{BB962C8B-B14F-4D97-AF65-F5344CB8AC3E}">
        <p14:creationId xmlns:p14="http://schemas.microsoft.com/office/powerpoint/2010/main" val="1785711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deRoutesofByzantium.jpg"/>
          <p:cNvPicPr>
            <a:picLocks noChangeAspect="1"/>
          </p:cNvPicPr>
          <p:nvPr/>
        </p:nvPicPr>
        <p:blipFill>
          <a:blip r:embed="rId3"/>
          <a:stretch>
            <a:fillRect/>
          </a:stretch>
        </p:blipFill>
        <p:spPr>
          <a:xfrm>
            <a:off x="272745" y="795574"/>
            <a:ext cx="8686584" cy="5252669"/>
          </a:xfrm>
          <a:prstGeom prst="rect">
            <a:avLst/>
          </a:prstGeom>
        </p:spPr>
      </p:pic>
    </p:spTree>
    <p:extLst>
      <p:ext uri="{BB962C8B-B14F-4D97-AF65-F5344CB8AC3E}">
        <p14:creationId xmlns:p14="http://schemas.microsoft.com/office/powerpoint/2010/main" val="3909260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yzantine Empire 1000-1100.jpg"/>
          <p:cNvPicPr>
            <a:picLocks noChangeAspect="1"/>
          </p:cNvPicPr>
          <p:nvPr/>
        </p:nvPicPr>
        <p:blipFill>
          <a:blip r:embed="rId3"/>
          <a:stretch>
            <a:fillRect/>
          </a:stretch>
        </p:blipFill>
        <p:spPr>
          <a:xfrm>
            <a:off x="661413" y="356289"/>
            <a:ext cx="8059907" cy="5952817"/>
          </a:xfrm>
          <a:prstGeom prst="rect">
            <a:avLst/>
          </a:prstGeom>
        </p:spPr>
      </p:pic>
    </p:spTree>
    <p:extLst>
      <p:ext uri="{BB962C8B-B14F-4D97-AF65-F5344CB8AC3E}">
        <p14:creationId xmlns:p14="http://schemas.microsoft.com/office/powerpoint/2010/main" val="3450737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SH_07_164.gif"/>
          <p:cNvPicPr>
            <a:picLocks noChangeAspect="1"/>
          </p:cNvPicPr>
          <p:nvPr/>
        </p:nvPicPr>
        <p:blipFill>
          <a:blip r:embed="rId3"/>
          <a:stretch>
            <a:fillRect/>
          </a:stretch>
        </p:blipFill>
        <p:spPr>
          <a:xfrm>
            <a:off x="1555321" y="349250"/>
            <a:ext cx="6324469" cy="6159500"/>
          </a:xfrm>
          <a:prstGeom prst="rect">
            <a:avLst/>
          </a:prstGeom>
        </p:spPr>
      </p:pic>
    </p:spTree>
    <p:extLst>
      <p:ext uri="{BB962C8B-B14F-4D97-AF65-F5344CB8AC3E}">
        <p14:creationId xmlns:p14="http://schemas.microsoft.com/office/powerpoint/2010/main" val="1367866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Ottomans</a:t>
            </a:r>
            <a:endParaRPr lang="en-US" dirty="0"/>
          </a:p>
        </p:txBody>
      </p:sp>
      <p:sp>
        <p:nvSpPr>
          <p:cNvPr id="3" name="Content Placeholder 2"/>
          <p:cNvSpPr>
            <a:spLocks noGrp="1"/>
          </p:cNvSpPr>
          <p:nvPr>
            <p:ph idx="1"/>
          </p:nvPr>
        </p:nvSpPr>
        <p:spPr>
          <a:xfrm>
            <a:off x="229394" y="1868821"/>
            <a:ext cx="8686800" cy="2686558"/>
          </a:xfrm>
        </p:spPr>
        <p:txBody>
          <a:bodyPr>
            <a:normAutofit fontScale="85000" lnSpcReduction="20000"/>
          </a:bodyPr>
          <a:lstStyle/>
          <a:p>
            <a:r>
              <a:rPr lang="en-US" b="1" dirty="0" smtClean="0"/>
              <a:t>Muslim-Turkish warriors </a:t>
            </a:r>
          </a:p>
          <a:p>
            <a:r>
              <a:rPr lang="en-US" dirty="0" smtClean="0"/>
              <a:t>Ottoman army = </a:t>
            </a:r>
          </a:p>
          <a:p>
            <a:pPr lvl="1"/>
            <a:r>
              <a:rPr lang="en-US" dirty="0" smtClean="0"/>
              <a:t>Kidnapped Christian boys  from conquered towns -&gt; converted them to Islam -&gt; trained them to be soldiers</a:t>
            </a:r>
          </a:p>
          <a:p>
            <a:r>
              <a:rPr lang="en-US" b="1" dirty="0" smtClean="0"/>
              <a:t>New gunpowder weapons - cannons </a:t>
            </a:r>
          </a:p>
          <a:p>
            <a:r>
              <a:rPr lang="en-US" dirty="0" err="1" smtClean="0"/>
              <a:t>Mehmed</a:t>
            </a:r>
            <a:r>
              <a:rPr lang="en-US" dirty="0" smtClean="0"/>
              <a:t> II</a:t>
            </a:r>
          </a:p>
          <a:p>
            <a:pPr lvl="1"/>
            <a:r>
              <a:rPr lang="en-US" dirty="0" smtClean="0"/>
              <a:t>Leader - Ottoman forces</a:t>
            </a:r>
          </a:p>
          <a:p>
            <a:endParaRPr lang="en-US" dirty="0" smtClean="0"/>
          </a:p>
          <a:p>
            <a:pPr lvl="2"/>
            <a:endParaRPr lang="en-US" dirty="0" smtClean="0"/>
          </a:p>
          <a:p>
            <a:pPr lvl="1"/>
            <a:endParaRPr lang="en-US" dirty="0"/>
          </a:p>
        </p:txBody>
      </p:sp>
      <p:pic>
        <p:nvPicPr>
          <p:cNvPr id="4" name="Picture 3" descr="battleottomans2ln.jpg"/>
          <p:cNvPicPr>
            <a:picLocks noChangeAspect="1"/>
          </p:cNvPicPr>
          <p:nvPr/>
        </p:nvPicPr>
        <p:blipFill>
          <a:blip r:embed="rId2"/>
          <a:stretch>
            <a:fillRect/>
          </a:stretch>
        </p:blipFill>
        <p:spPr>
          <a:xfrm>
            <a:off x="3438586" y="3757994"/>
            <a:ext cx="5705414" cy="3294878"/>
          </a:xfrm>
          <a:prstGeom prst="rect">
            <a:avLst/>
          </a:prstGeom>
        </p:spPr>
      </p:pic>
    </p:spTree>
    <p:extLst>
      <p:ext uri="{BB962C8B-B14F-4D97-AF65-F5344CB8AC3E}">
        <p14:creationId xmlns:p14="http://schemas.microsoft.com/office/powerpoint/2010/main" val="3444375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609600"/>
            <a:ext cx="3008313" cy="914400"/>
          </a:xfrm>
        </p:spPr>
        <p:txBody>
          <a:bodyPr>
            <a:normAutofit fontScale="90000"/>
          </a:bodyPr>
          <a:lstStyle/>
          <a:p>
            <a:r>
              <a:rPr lang="en-US" dirty="0" smtClean="0"/>
              <a:t>Siege Of Constantinople </a:t>
            </a:r>
            <a:endParaRPr lang="en-US" dirty="0"/>
          </a:p>
        </p:txBody>
      </p:sp>
      <p:pic>
        <p:nvPicPr>
          <p:cNvPr id="5" name="Content Placeholder 4" descr="300px-Siege_of_Constantinople.jpg"/>
          <p:cNvPicPr>
            <a:picLocks noGrp="1" noChangeAspect="1"/>
          </p:cNvPicPr>
          <p:nvPr>
            <p:ph idx="1"/>
          </p:nvPr>
        </p:nvPicPr>
        <p:blipFill>
          <a:blip r:embed="rId2"/>
          <a:srcRect t="-23523" b="-23523"/>
          <a:stretch>
            <a:fillRect/>
          </a:stretch>
        </p:blipFill>
        <p:spPr>
          <a:xfrm>
            <a:off x="4139203" y="-58104"/>
            <a:ext cx="4617469" cy="6133467"/>
          </a:xfrm>
        </p:spPr>
      </p:pic>
      <p:sp>
        <p:nvSpPr>
          <p:cNvPr id="4" name="Text Placeholder 3"/>
          <p:cNvSpPr>
            <a:spLocks noGrp="1"/>
          </p:cNvSpPr>
          <p:nvPr>
            <p:ph type="body" sz="half" idx="2"/>
          </p:nvPr>
        </p:nvSpPr>
        <p:spPr>
          <a:xfrm>
            <a:off x="530225" y="1905215"/>
            <a:ext cx="3295425" cy="4170148"/>
          </a:xfrm>
        </p:spPr>
        <p:txBody>
          <a:bodyPr>
            <a:normAutofit fontScale="92500"/>
          </a:bodyPr>
          <a:lstStyle/>
          <a:p>
            <a:r>
              <a:rPr lang="en-US" sz="2600" b="1" dirty="0" smtClean="0"/>
              <a:t>1453 =</a:t>
            </a:r>
          </a:p>
          <a:p>
            <a:pPr lvl="1"/>
            <a:r>
              <a:rPr lang="en-US" sz="2600" dirty="0" smtClean="0"/>
              <a:t>-Ottoman forces surround Constantinople</a:t>
            </a:r>
          </a:p>
          <a:p>
            <a:pPr lvl="1"/>
            <a:r>
              <a:rPr lang="en-US" sz="2600" dirty="0" smtClean="0"/>
              <a:t>-Emperor stays to die</a:t>
            </a:r>
          </a:p>
          <a:p>
            <a:pPr lvl="1"/>
            <a:r>
              <a:rPr lang="en-US" sz="2600" dirty="0" smtClean="0"/>
              <a:t>	-Constantine XI</a:t>
            </a:r>
          </a:p>
          <a:p>
            <a:r>
              <a:rPr lang="en-US" sz="2600" dirty="0" smtClean="0"/>
              <a:t>Siege lasts 2 months </a:t>
            </a:r>
          </a:p>
          <a:p>
            <a:pPr lvl="1"/>
            <a:r>
              <a:rPr lang="en-US" sz="2600" b="1" dirty="0" smtClean="0"/>
              <a:t>-Knock down wall</a:t>
            </a:r>
          </a:p>
          <a:p>
            <a:endParaRPr lang="en-US" dirty="0" smtClean="0"/>
          </a:p>
        </p:txBody>
      </p:sp>
    </p:spTree>
    <p:extLst>
      <p:ext uri="{BB962C8B-B14F-4D97-AF65-F5344CB8AC3E}">
        <p14:creationId xmlns:p14="http://schemas.microsoft.com/office/powerpoint/2010/main" val="238746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Constantine the Great?</a:t>
            </a:r>
            <a:endParaRPr lang="en-US" dirty="0"/>
          </a:p>
        </p:txBody>
      </p:sp>
      <p:sp>
        <p:nvSpPr>
          <p:cNvPr id="5" name="TextBox 4"/>
          <p:cNvSpPr txBox="1"/>
          <p:nvPr/>
        </p:nvSpPr>
        <p:spPr>
          <a:xfrm>
            <a:off x="6299293" y="2243529"/>
            <a:ext cx="2614520" cy="4185761"/>
          </a:xfrm>
          <a:prstGeom prst="rect">
            <a:avLst/>
          </a:prstGeom>
          <a:noFill/>
        </p:spPr>
        <p:txBody>
          <a:bodyPr wrap="square" rtlCol="0">
            <a:spAutoFit/>
          </a:bodyPr>
          <a:lstStyle/>
          <a:p>
            <a:r>
              <a:rPr lang="en-US" dirty="0">
                <a:solidFill>
                  <a:prstClr val="black"/>
                </a:solidFill>
                <a:latin typeface="Century Gothic"/>
              </a:rPr>
              <a:t>Watch the video clip and work with partner to answer the following questions:</a:t>
            </a:r>
          </a:p>
          <a:p>
            <a:endParaRPr lang="en-US" dirty="0">
              <a:solidFill>
                <a:prstClr val="black"/>
              </a:solidFill>
              <a:latin typeface="Century Gothic"/>
            </a:endParaRPr>
          </a:p>
          <a:p>
            <a:r>
              <a:rPr lang="en-US" sz="2200" dirty="0">
                <a:solidFill>
                  <a:prstClr val="black"/>
                </a:solidFill>
                <a:latin typeface="Century Gothic"/>
              </a:rPr>
              <a:t>1. Do you think that emperor Constantine deserved the title “the great”?</a:t>
            </a:r>
          </a:p>
          <a:p>
            <a:endParaRPr lang="en-US" sz="2200" dirty="0">
              <a:solidFill>
                <a:prstClr val="black"/>
              </a:solidFill>
              <a:latin typeface="Century Gothic"/>
            </a:endParaRPr>
          </a:p>
          <a:p>
            <a:r>
              <a:rPr lang="en-US" sz="2200" dirty="0">
                <a:solidFill>
                  <a:prstClr val="black"/>
                </a:solidFill>
                <a:latin typeface="Century Gothic"/>
              </a:rPr>
              <a:t>2. How do you rebuild a city?</a:t>
            </a:r>
          </a:p>
        </p:txBody>
      </p:sp>
      <p:sp>
        <p:nvSpPr>
          <p:cNvPr id="3" name="Content Placeholder 2"/>
          <p:cNvSpPr>
            <a:spLocks noGrp="1"/>
          </p:cNvSpPr>
          <p:nvPr>
            <p:ph idx="1"/>
          </p:nvPr>
        </p:nvSpPr>
        <p:spPr>
          <a:xfrm>
            <a:off x="1114424" y="2595562"/>
            <a:ext cx="4631056" cy="3670767"/>
          </a:xfrm>
        </p:spPr>
        <p:txBody>
          <a:bodyPr/>
          <a:lstStyle/>
          <a:p>
            <a:r>
              <a:rPr lang="en-US" dirty="0">
                <a:hlinkClick r:id="rId2"/>
              </a:rPr>
              <a:t>https://</a:t>
            </a:r>
            <a:r>
              <a:rPr lang="en-US" dirty="0" smtClean="0">
                <a:hlinkClick r:id="rId2"/>
              </a:rPr>
              <a:t>www.youtube.com/watch?v=FEXSD-M6JvI</a:t>
            </a:r>
            <a:endParaRPr lang="en-US" dirty="0" smtClean="0"/>
          </a:p>
          <a:p>
            <a:endParaRPr lang="en-US" dirty="0"/>
          </a:p>
        </p:txBody>
      </p:sp>
    </p:spTree>
    <p:extLst>
      <p:ext uri="{BB962C8B-B14F-4D97-AF65-F5344CB8AC3E}">
        <p14:creationId xmlns:p14="http://schemas.microsoft.com/office/powerpoint/2010/main" val="1414495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74320"/>
            <a:ext cx="7345362" cy="1676400"/>
          </a:xfrm>
        </p:spPr>
        <p:txBody>
          <a:bodyPr/>
          <a:lstStyle/>
          <a:p>
            <a:r>
              <a:rPr lang="en-US" dirty="0" smtClean="0"/>
              <a:t>History’s Turning Point</a:t>
            </a:r>
            <a:endParaRPr lang="en-US" dirty="0"/>
          </a:p>
        </p:txBody>
      </p:sp>
      <p:sp>
        <p:nvSpPr>
          <p:cNvPr id="3" name="Text Placeholder 2"/>
          <p:cNvSpPr>
            <a:spLocks noGrp="1"/>
          </p:cNvSpPr>
          <p:nvPr>
            <p:ph type="body" idx="1"/>
          </p:nvPr>
        </p:nvSpPr>
        <p:spPr>
          <a:xfrm>
            <a:off x="900113" y="3134566"/>
            <a:ext cx="7345362" cy="2921850"/>
          </a:xfrm>
        </p:spPr>
        <p:txBody>
          <a:bodyPr/>
          <a:lstStyle/>
          <a:p>
            <a:r>
              <a:rPr lang="en-US" dirty="0" smtClean="0"/>
              <a:t>Discussion Questions:</a:t>
            </a:r>
          </a:p>
          <a:p>
            <a:endParaRPr lang="en-US" dirty="0" smtClean="0"/>
          </a:p>
          <a:p>
            <a:r>
              <a:rPr lang="en-US" dirty="0" smtClean="0"/>
              <a:t>1. Do you think Constantine XI should have made a deal with </a:t>
            </a:r>
            <a:r>
              <a:rPr lang="en-US" dirty="0" err="1" smtClean="0"/>
              <a:t>Mehmed</a:t>
            </a:r>
            <a:r>
              <a:rPr lang="en-US" dirty="0" smtClean="0"/>
              <a:t> II?</a:t>
            </a:r>
          </a:p>
          <a:p>
            <a:endParaRPr lang="en-US" dirty="0" smtClean="0"/>
          </a:p>
          <a:p>
            <a:r>
              <a:rPr lang="en-US" dirty="0" smtClean="0"/>
              <a:t>2. How did the weapons the Ottomans introduce change the world forever?</a:t>
            </a:r>
            <a:endParaRPr lang="en-US" dirty="0"/>
          </a:p>
        </p:txBody>
      </p:sp>
      <p:sp>
        <p:nvSpPr>
          <p:cNvPr id="4" name="Content Placeholder 1"/>
          <p:cNvSpPr txBox="1">
            <a:spLocks/>
          </p:cNvSpPr>
          <p:nvPr/>
        </p:nvSpPr>
        <p:spPr>
          <a:xfrm>
            <a:off x="900112" y="2133601"/>
            <a:ext cx="7345363" cy="3931920"/>
          </a:xfrm>
          <a:prstGeom prst="rect">
            <a:avLst/>
          </a:prstGeom>
        </p:spPr>
        <p:txBody>
          <a:bodyPr vert="horz" lIns="91440" tIns="45720" rIns="91440" bIns="45720" rtlCol="0" anchor="t" anchorCtr="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l" defTabSz="914400" rtl="0" eaLnBrk="1" latinLnBrk="0" hangingPunct="1">
              <a:spcBef>
                <a:spcPts val="600"/>
              </a:spcBef>
              <a:buClr>
                <a:schemeClr val="bg2">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ts val="600"/>
              </a:spcBef>
              <a:buClr>
                <a:schemeClr val="tx1">
                  <a:lumMod val="75000"/>
                  <a:lumOff val="25000"/>
                </a:schemeClr>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ts val="600"/>
              </a:spcBef>
              <a:buClr>
                <a:schemeClr val="bg2">
                  <a:lumMod val="60000"/>
                  <a:lumOff val="40000"/>
                </a:schemeClr>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ts val="600"/>
              </a:spcBef>
              <a:buClr>
                <a:schemeClr val="tx1">
                  <a:lumMod val="75000"/>
                  <a:lumOff val="25000"/>
                </a:schemeClr>
              </a:buClr>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mtClean="0">
                <a:hlinkClick r:id="rId2"/>
              </a:rPr>
              <a:t>https://www.youtube.com/watch?v=wFUU1hd1XLQ</a:t>
            </a:r>
            <a:endParaRPr lang="en-US" smtClean="0"/>
          </a:p>
          <a:p>
            <a:endParaRPr lang="en-US" dirty="0"/>
          </a:p>
        </p:txBody>
      </p:sp>
    </p:spTree>
    <p:extLst>
      <p:ext uri="{BB962C8B-B14F-4D97-AF65-F5344CB8AC3E}">
        <p14:creationId xmlns:p14="http://schemas.microsoft.com/office/powerpoint/2010/main" val="2098714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Fall of Constantinople</a:t>
            </a:r>
            <a:endParaRPr lang="en-US" dirty="0"/>
          </a:p>
        </p:txBody>
      </p:sp>
      <p:sp>
        <p:nvSpPr>
          <p:cNvPr id="7" name="Content Placeholder 6"/>
          <p:cNvSpPr>
            <a:spLocks noGrp="1"/>
          </p:cNvSpPr>
          <p:nvPr>
            <p:ph idx="1"/>
          </p:nvPr>
        </p:nvSpPr>
        <p:spPr/>
        <p:txBody>
          <a:bodyPr/>
          <a:lstStyle/>
          <a:p>
            <a:r>
              <a:rPr lang="en-US" dirty="0" smtClean="0">
                <a:hlinkClick r:id="rId3"/>
              </a:rPr>
              <a:t>http://www.history.com/shows/mankind-the-story-of-all-of-us/videos/fall-of-constantinople</a:t>
            </a:r>
            <a:endParaRPr lang="en-US" dirty="0" smtClean="0"/>
          </a:p>
          <a:p>
            <a:endParaRPr lang="en-US" dirty="0"/>
          </a:p>
        </p:txBody>
      </p:sp>
      <p:sp>
        <p:nvSpPr>
          <p:cNvPr id="8" name="Rectangle 7"/>
          <p:cNvSpPr/>
          <p:nvPr/>
        </p:nvSpPr>
        <p:spPr>
          <a:xfrm>
            <a:off x="2286000" y="3429000"/>
            <a:ext cx="4572000" cy="923330"/>
          </a:xfrm>
          <a:prstGeom prst="rect">
            <a:avLst/>
          </a:prstGeom>
        </p:spPr>
        <p:txBody>
          <a:bodyPr>
            <a:spAutoFit/>
          </a:bodyPr>
          <a:lstStyle/>
          <a:p>
            <a:pPr algn="ctr"/>
            <a:r>
              <a:rPr lang="en-US" dirty="0" smtClean="0">
                <a:solidFill>
                  <a:srgbClr val="000000"/>
                </a:solidFill>
                <a:latin typeface="Calisto MT"/>
              </a:rPr>
              <a:t>Discussion Questions:</a:t>
            </a:r>
          </a:p>
          <a:p>
            <a:pPr algn="ctr"/>
            <a:endParaRPr lang="en-US" dirty="0" smtClean="0">
              <a:solidFill>
                <a:srgbClr val="000000"/>
              </a:solidFill>
              <a:latin typeface="Calisto MT"/>
            </a:endParaRPr>
          </a:p>
          <a:p>
            <a:pPr algn="ctr"/>
            <a:r>
              <a:rPr lang="en-US" dirty="0" smtClean="0">
                <a:solidFill>
                  <a:srgbClr val="000000"/>
                </a:solidFill>
                <a:latin typeface="Calisto MT"/>
              </a:rPr>
              <a:t>Was the Fall of Constantinople significant?</a:t>
            </a:r>
            <a:endParaRPr lang="en-US" dirty="0">
              <a:solidFill>
                <a:srgbClr val="000000"/>
              </a:solidFill>
              <a:latin typeface="Calisto MT"/>
            </a:endParaRPr>
          </a:p>
        </p:txBody>
      </p:sp>
    </p:spTree>
    <p:extLst>
      <p:ext uri="{BB962C8B-B14F-4D97-AF65-F5344CB8AC3E}">
        <p14:creationId xmlns:p14="http://schemas.microsoft.com/office/powerpoint/2010/main" val="3223988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3278248"/>
            <a:ext cx="7345362" cy="1676400"/>
          </a:xfrm>
        </p:spPr>
        <p:txBody>
          <a:bodyPr/>
          <a:lstStyle/>
          <a:p>
            <a:r>
              <a:rPr lang="en-US" sz="3000" b="1" dirty="0" smtClean="0"/>
              <a:t>Fall of Constantinople</a:t>
            </a:r>
            <a:br>
              <a:rPr lang="en-US" sz="3000" b="1" dirty="0" smtClean="0"/>
            </a:br>
            <a:r>
              <a:rPr lang="en-US" sz="3000" b="1" dirty="0" smtClean="0"/>
              <a:t>The Byzantine Point of View</a:t>
            </a:r>
            <a:r>
              <a:rPr lang="en-US" sz="3000" dirty="0" smtClean="0"/>
              <a:t/>
            </a:r>
            <a:br>
              <a:rPr lang="en-US" sz="3000" dirty="0" smtClean="0"/>
            </a:br>
            <a:r>
              <a:rPr lang="en-US" sz="3000" dirty="0" smtClean="0"/>
              <a:t/>
            </a:r>
            <a:br>
              <a:rPr lang="en-US" sz="3000" dirty="0" smtClean="0"/>
            </a:br>
            <a:r>
              <a:rPr lang="en-US" sz="3000" dirty="0" smtClean="0">
                <a:solidFill>
                  <a:srgbClr val="FF0000"/>
                </a:solidFill>
              </a:rPr>
              <a:t>Primary Source Close Reading</a:t>
            </a:r>
            <a:endParaRPr lang="en-US" sz="3000" dirty="0"/>
          </a:p>
        </p:txBody>
      </p:sp>
    </p:spTree>
    <p:extLst>
      <p:ext uri="{BB962C8B-B14F-4D97-AF65-F5344CB8AC3E}">
        <p14:creationId xmlns:p14="http://schemas.microsoft.com/office/powerpoint/2010/main" val="2200125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Summarize…</a:t>
            </a:r>
            <a:endParaRPr lang="en-US" dirty="0"/>
          </a:p>
        </p:txBody>
      </p:sp>
    </p:spTree>
    <p:extLst>
      <p:ext uri="{BB962C8B-B14F-4D97-AF65-F5344CB8AC3E}">
        <p14:creationId xmlns:p14="http://schemas.microsoft.com/office/powerpoint/2010/main" val="107671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Aim: </a:t>
            </a:r>
            <a:r>
              <a:rPr lang="en-US" sz="4000" dirty="0" smtClean="0">
                <a:effectLst/>
              </a:rPr>
              <a:t>How did the geography and the migrations of different peoples influence the rise of Russia? </a:t>
            </a:r>
            <a:endParaRPr lang="en-US" sz="4000" dirty="0"/>
          </a:p>
        </p:txBody>
      </p:sp>
      <p:sp>
        <p:nvSpPr>
          <p:cNvPr id="3" name="Subtitle 2"/>
          <p:cNvSpPr>
            <a:spLocks noGrp="1"/>
          </p:cNvSpPr>
          <p:nvPr>
            <p:ph type="subTitle" idx="1"/>
          </p:nvPr>
        </p:nvSpPr>
        <p:spPr>
          <a:xfrm>
            <a:off x="779463" y="4354606"/>
            <a:ext cx="7583487" cy="1752600"/>
          </a:xfrm>
        </p:spPr>
        <p:txBody>
          <a:bodyPr>
            <a:normAutofit fontScale="92500" lnSpcReduction="20000"/>
          </a:bodyPr>
          <a:lstStyle/>
          <a:p>
            <a:r>
              <a:rPr lang="en-US" sz="3200" dirty="0" smtClean="0"/>
              <a:t>Do Now:</a:t>
            </a:r>
          </a:p>
          <a:p>
            <a:r>
              <a:rPr lang="en-US" sz="3200" dirty="0" smtClean="0"/>
              <a:t>What is Cultural Diffusion? Can you give any examples from the first half of 9</a:t>
            </a:r>
            <a:r>
              <a:rPr lang="en-US" sz="3200" baseline="30000" dirty="0" smtClean="0"/>
              <a:t>th</a:t>
            </a:r>
            <a:r>
              <a:rPr lang="en-US" sz="3200" dirty="0" smtClean="0"/>
              <a:t> grade Global.</a:t>
            </a:r>
            <a:endParaRPr lang="en-US" sz="3200" dirty="0"/>
          </a:p>
        </p:txBody>
      </p:sp>
    </p:spTree>
    <p:extLst>
      <p:ext uri="{BB962C8B-B14F-4D97-AF65-F5344CB8AC3E}">
        <p14:creationId xmlns:p14="http://schemas.microsoft.com/office/powerpoint/2010/main" val="3878063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272773"/>
            <a:ext cx="7583488" cy="1470025"/>
          </a:xfrm>
        </p:spPr>
        <p:txBody>
          <a:bodyPr/>
          <a:lstStyle/>
          <a:p>
            <a:r>
              <a:rPr lang="en-US" dirty="0" smtClean="0"/>
              <a:t>Cultural Diffusion</a:t>
            </a:r>
            <a:endParaRPr lang="en-US" dirty="0"/>
          </a:p>
        </p:txBody>
      </p:sp>
      <p:sp>
        <p:nvSpPr>
          <p:cNvPr id="3" name="Subtitle 2"/>
          <p:cNvSpPr>
            <a:spLocks noGrp="1"/>
          </p:cNvSpPr>
          <p:nvPr>
            <p:ph type="subTitle" idx="1"/>
          </p:nvPr>
        </p:nvSpPr>
        <p:spPr>
          <a:xfrm>
            <a:off x="779463" y="5416923"/>
            <a:ext cx="7583487" cy="1385047"/>
          </a:xfrm>
        </p:spPr>
        <p:txBody>
          <a:bodyPr>
            <a:normAutofit/>
          </a:bodyPr>
          <a:lstStyle/>
          <a:p>
            <a:r>
              <a:rPr lang="en-US" sz="2800" dirty="0" smtClean="0"/>
              <a:t>Spread of ideas, customs, and technologies from one people to another</a:t>
            </a:r>
            <a:endParaRPr lang="en-US" sz="2800" dirty="0"/>
          </a:p>
        </p:txBody>
      </p:sp>
      <p:pic>
        <p:nvPicPr>
          <p:cNvPr id="5" name="Picture Placeholder 4" descr="Image16.gif"/>
          <p:cNvPicPr>
            <a:picLocks noGrp="1" noChangeAspect="1"/>
          </p:cNvPicPr>
          <p:nvPr>
            <p:ph type="pic" sz="quarter" idx="13"/>
          </p:nvPr>
        </p:nvPicPr>
        <p:blipFill>
          <a:blip r:embed="rId2"/>
          <a:srcRect t="-12102" b="-12102"/>
          <a:stretch>
            <a:fillRect/>
          </a:stretch>
        </p:blipFill>
        <p:spPr>
          <a:xfrm>
            <a:off x="2573866" y="1495219"/>
            <a:ext cx="4284133" cy="4141838"/>
          </a:xfrm>
        </p:spPr>
      </p:pic>
    </p:spTree>
    <p:extLst>
      <p:ext uri="{BB962C8B-B14F-4D97-AF65-F5344CB8AC3E}">
        <p14:creationId xmlns:p14="http://schemas.microsoft.com/office/powerpoint/2010/main" val="308257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scene</a:t>
            </a:r>
            <a:endParaRPr lang="en-US" dirty="0"/>
          </a:p>
        </p:txBody>
      </p:sp>
      <p:pic>
        <p:nvPicPr>
          <p:cNvPr id="6" name="Content Placeholder 5" descr="1453 The Fall of Constantinople.jpg"/>
          <p:cNvPicPr>
            <a:picLocks noGrp="1" noChangeAspect="1"/>
          </p:cNvPicPr>
          <p:nvPr>
            <p:ph sz="half" idx="1"/>
          </p:nvPr>
        </p:nvPicPr>
        <p:blipFill>
          <a:blip r:embed="rId2"/>
          <a:srcRect t="-30350" b="-30350"/>
          <a:stretch>
            <a:fillRect/>
          </a:stretch>
        </p:blipFill>
        <p:spPr>
          <a:xfrm>
            <a:off x="0" y="889516"/>
            <a:ext cx="4796791" cy="5968484"/>
          </a:xfrm>
        </p:spPr>
      </p:pic>
      <p:sp>
        <p:nvSpPr>
          <p:cNvPr id="5" name="Content Placeholder 4"/>
          <p:cNvSpPr>
            <a:spLocks noGrp="1"/>
          </p:cNvSpPr>
          <p:nvPr>
            <p:ph sz="half" idx="2"/>
          </p:nvPr>
        </p:nvSpPr>
        <p:spPr/>
        <p:txBody>
          <a:bodyPr/>
          <a:lstStyle/>
          <a:p>
            <a:r>
              <a:rPr lang="en-US" dirty="0" smtClean="0"/>
              <a:t>Justinian’s reign ends 565</a:t>
            </a:r>
          </a:p>
          <a:p>
            <a:pPr>
              <a:buNone/>
            </a:pPr>
            <a:endParaRPr lang="en-US" dirty="0" smtClean="0"/>
          </a:p>
          <a:p>
            <a:r>
              <a:rPr lang="en-US" dirty="0" smtClean="0"/>
              <a:t>The Great Schism 1054</a:t>
            </a:r>
          </a:p>
          <a:p>
            <a:pPr>
              <a:buNone/>
            </a:pPr>
            <a:endParaRPr lang="en-US" dirty="0" smtClean="0"/>
          </a:p>
          <a:p>
            <a:r>
              <a:rPr lang="en-US" dirty="0" smtClean="0"/>
              <a:t>Fall of Constantinople 1453</a:t>
            </a:r>
          </a:p>
          <a:p>
            <a:pPr>
              <a:buNone/>
            </a:pPr>
            <a:endParaRPr lang="en-US" dirty="0" smtClean="0"/>
          </a:p>
          <a:p>
            <a:r>
              <a:rPr lang="en-US" dirty="0" smtClean="0"/>
              <a:t>Ottoman Empire</a:t>
            </a:r>
          </a:p>
          <a:p>
            <a:endParaRPr lang="en-US" dirty="0"/>
          </a:p>
        </p:txBody>
      </p:sp>
    </p:spTree>
    <p:extLst>
      <p:ext uri="{BB962C8B-B14F-4D97-AF65-F5344CB8AC3E}">
        <p14:creationId xmlns:p14="http://schemas.microsoft.com/office/powerpoint/2010/main" val="1321971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Russia</a:t>
            </a:r>
            <a:endParaRPr lang="en-US" dirty="0"/>
          </a:p>
        </p:txBody>
      </p:sp>
      <p:pic>
        <p:nvPicPr>
          <p:cNvPr id="4" name="Content Placeholder 3" descr="607px-Kievan_Rus_en.jpg"/>
          <p:cNvPicPr>
            <a:picLocks noGrp="1" noChangeAspect="1"/>
          </p:cNvPicPr>
          <p:nvPr>
            <p:ph idx="1"/>
          </p:nvPr>
        </p:nvPicPr>
        <p:blipFill>
          <a:blip r:embed="rId2"/>
          <a:srcRect l="-37217" r="-37217"/>
          <a:stretch>
            <a:fillRect/>
          </a:stretch>
        </p:blipFill>
        <p:spPr>
          <a:xfrm>
            <a:off x="-1168399" y="1345920"/>
            <a:ext cx="12107332" cy="5512080"/>
          </a:xfrm>
        </p:spPr>
      </p:pic>
    </p:spTree>
    <p:extLst>
      <p:ext uri="{BB962C8B-B14F-4D97-AF65-F5344CB8AC3E}">
        <p14:creationId xmlns:p14="http://schemas.microsoft.com/office/powerpoint/2010/main" val="1696542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Russia</a:t>
            </a:r>
            <a:endParaRPr lang="en-US" dirty="0"/>
          </a:p>
        </p:txBody>
      </p:sp>
      <p:sp>
        <p:nvSpPr>
          <p:cNvPr id="3" name="Content Placeholder 2"/>
          <p:cNvSpPr>
            <a:spLocks noGrp="1"/>
          </p:cNvSpPr>
          <p:nvPr>
            <p:ph idx="1"/>
          </p:nvPr>
        </p:nvSpPr>
        <p:spPr/>
        <p:txBody>
          <a:bodyPr>
            <a:normAutofit/>
          </a:bodyPr>
          <a:lstStyle/>
          <a:p>
            <a:r>
              <a:rPr lang="en-US" dirty="0" smtClean="0"/>
              <a:t>Eurasian plain</a:t>
            </a:r>
          </a:p>
          <a:p>
            <a:pPr>
              <a:buNone/>
            </a:pPr>
            <a:endParaRPr lang="en-US" dirty="0" smtClean="0"/>
          </a:p>
          <a:p>
            <a:r>
              <a:rPr lang="en-US" dirty="0" smtClean="0"/>
              <a:t>3 zones</a:t>
            </a:r>
          </a:p>
          <a:p>
            <a:pPr lvl="1"/>
            <a:r>
              <a:rPr lang="en-US" dirty="0" smtClean="0"/>
              <a:t>Northern forests</a:t>
            </a:r>
          </a:p>
          <a:p>
            <a:pPr lvl="1"/>
            <a:r>
              <a:rPr lang="en-US" dirty="0" smtClean="0"/>
              <a:t>Fertile middle</a:t>
            </a:r>
          </a:p>
          <a:p>
            <a:pPr lvl="1"/>
            <a:r>
              <a:rPr lang="en-US" dirty="0" smtClean="0"/>
              <a:t>Southern </a:t>
            </a:r>
            <a:r>
              <a:rPr lang="en-US" u="sng" dirty="0" smtClean="0"/>
              <a:t>steppe</a:t>
            </a:r>
          </a:p>
          <a:p>
            <a:pPr lvl="1">
              <a:buNone/>
            </a:pPr>
            <a:endParaRPr lang="en-US" u="sng" dirty="0" smtClean="0"/>
          </a:p>
          <a:p>
            <a:r>
              <a:rPr lang="en-US" u="sng" dirty="0" smtClean="0"/>
              <a:t>Steppe</a:t>
            </a:r>
            <a:r>
              <a:rPr lang="en-US" dirty="0" smtClean="0"/>
              <a:t> – open, treeless grassland </a:t>
            </a:r>
          </a:p>
          <a:p>
            <a:pPr lvl="1"/>
            <a:endParaRPr lang="en-US" dirty="0" smtClean="0"/>
          </a:p>
        </p:txBody>
      </p:sp>
    </p:spTree>
    <p:extLst>
      <p:ext uri="{BB962C8B-B14F-4D97-AF65-F5344CB8AC3E}">
        <p14:creationId xmlns:p14="http://schemas.microsoft.com/office/powerpoint/2010/main" val="2579412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Russia</a:t>
            </a:r>
            <a:endParaRPr lang="en-US" dirty="0"/>
          </a:p>
        </p:txBody>
      </p:sp>
      <p:sp>
        <p:nvSpPr>
          <p:cNvPr id="3" name="Content Placeholder 2"/>
          <p:cNvSpPr>
            <a:spLocks noGrp="1"/>
          </p:cNvSpPr>
          <p:nvPr>
            <p:ph sz="half" idx="2"/>
          </p:nvPr>
        </p:nvSpPr>
        <p:spPr>
          <a:xfrm>
            <a:off x="237067" y="1524000"/>
            <a:ext cx="3728920" cy="4602161"/>
          </a:xfrm>
        </p:spPr>
        <p:txBody>
          <a:bodyPr/>
          <a:lstStyle/>
          <a:p>
            <a:pPr>
              <a:buNone/>
            </a:pPr>
            <a:endParaRPr lang="en-US" sz="2400" dirty="0" smtClean="0"/>
          </a:p>
          <a:p>
            <a:r>
              <a:rPr lang="en-US" sz="2400" dirty="0" smtClean="0"/>
              <a:t>Rivers</a:t>
            </a:r>
          </a:p>
          <a:p>
            <a:pPr lvl="1"/>
            <a:r>
              <a:rPr lang="en-US" sz="2400" dirty="0" smtClean="0"/>
              <a:t>Dnieper</a:t>
            </a:r>
          </a:p>
          <a:p>
            <a:pPr lvl="1"/>
            <a:r>
              <a:rPr lang="en-US" sz="2400" dirty="0" smtClean="0"/>
              <a:t>Volga</a:t>
            </a:r>
          </a:p>
          <a:p>
            <a:pPr lvl="1">
              <a:buNone/>
            </a:pPr>
            <a:endParaRPr lang="en-US" sz="2400" dirty="0" smtClean="0"/>
          </a:p>
          <a:p>
            <a:r>
              <a:rPr lang="en-US" sz="2400" dirty="0" smtClean="0"/>
              <a:t>Rivers linked Russia to the Byzantine empire</a:t>
            </a:r>
          </a:p>
          <a:p>
            <a:pPr>
              <a:buNone/>
            </a:pPr>
            <a:endParaRPr lang="en-US" dirty="0" smtClean="0"/>
          </a:p>
          <a:p>
            <a:endParaRPr lang="en-US" dirty="0" smtClean="0"/>
          </a:p>
        </p:txBody>
      </p:sp>
      <p:pic>
        <p:nvPicPr>
          <p:cNvPr id="7" name="Content Placeholder 6" descr="russian_river_map.gif"/>
          <p:cNvPicPr>
            <a:picLocks noGrp="1" noChangeAspect="1"/>
          </p:cNvPicPr>
          <p:nvPr>
            <p:ph sz="quarter" idx="4"/>
          </p:nvPr>
        </p:nvPicPr>
        <p:blipFill>
          <a:blip r:embed="rId2"/>
          <a:srcRect l="-1970" r="-1970"/>
          <a:stretch>
            <a:fillRect/>
          </a:stretch>
        </p:blipFill>
        <p:spPr>
          <a:xfrm>
            <a:off x="3965987" y="1524000"/>
            <a:ext cx="4890146" cy="5118359"/>
          </a:xfrm>
        </p:spPr>
      </p:pic>
    </p:spTree>
    <p:extLst>
      <p:ext uri="{BB962C8B-B14F-4D97-AF65-F5344CB8AC3E}">
        <p14:creationId xmlns:p14="http://schemas.microsoft.com/office/powerpoint/2010/main" val="359930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Constantinople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5" name="Picture Placeholder 4" descr="RomeDivided936.jpg"/>
          <p:cNvPicPr>
            <a:picLocks noGrp="1" noChangeAspect="1"/>
          </p:cNvPicPr>
          <p:nvPr>
            <p:ph type="pic" sz="quarter" idx="13"/>
          </p:nvPr>
        </p:nvPicPr>
        <p:blipFill>
          <a:blip r:embed="rId2"/>
          <a:srcRect l="-15203" r="-15203"/>
          <a:stretch>
            <a:fillRect/>
          </a:stretch>
        </p:blipFill>
        <p:spPr>
          <a:xfrm>
            <a:off x="228600" y="345143"/>
            <a:ext cx="8915400" cy="4337222"/>
          </a:xfrm>
        </p:spPr>
      </p:pic>
    </p:spTree>
    <p:extLst>
      <p:ext uri="{BB962C8B-B14F-4D97-AF65-F5344CB8AC3E}">
        <p14:creationId xmlns:p14="http://schemas.microsoft.com/office/powerpoint/2010/main" val="661698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Early Russia</a:t>
            </a:r>
            <a:endParaRPr lang="en-US" dirty="0"/>
          </a:p>
        </p:txBody>
      </p:sp>
      <p:pic>
        <p:nvPicPr>
          <p:cNvPr id="7" name="Content Placeholder 6" descr="gfbgfnxhn.jpg"/>
          <p:cNvPicPr>
            <a:picLocks noGrp="1" noChangeAspect="1"/>
          </p:cNvPicPr>
          <p:nvPr>
            <p:ph idx="1"/>
          </p:nvPr>
        </p:nvPicPr>
        <p:blipFill>
          <a:blip r:embed="rId2"/>
          <a:srcRect t="-33311" b="-33311"/>
          <a:stretch>
            <a:fillRect/>
          </a:stretch>
        </p:blipFill>
        <p:spPr>
          <a:xfrm>
            <a:off x="4555066" y="-761999"/>
            <a:ext cx="4588933" cy="8636000"/>
          </a:xfrm>
        </p:spPr>
      </p:pic>
      <p:sp>
        <p:nvSpPr>
          <p:cNvPr id="6" name="Text Placeholder 5"/>
          <p:cNvSpPr>
            <a:spLocks noGrp="1"/>
          </p:cNvSpPr>
          <p:nvPr>
            <p:ph type="body" sz="half" idx="2"/>
          </p:nvPr>
        </p:nvSpPr>
        <p:spPr/>
        <p:txBody>
          <a:bodyPr/>
          <a:lstStyle/>
          <a:p>
            <a:endParaRPr lang="en-US" smtClean="0"/>
          </a:p>
          <a:p>
            <a:r>
              <a:rPr lang="en-US" smtClean="0"/>
              <a:t>“The third Rome…shines like the sun…throughout the whole universe…Two Romes have fallen, and the third one stands, and a fourth one there shall not be.”</a:t>
            </a:r>
          </a:p>
          <a:p>
            <a:r>
              <a:rPr lang="en-US" smtClean="0"/>
              <a:t>-Philotheos, quoted in Tsar and People</a:t>
            </a:r>
            <a:endParaRPr lang="en-US" dirty="0"/>
          </a:p>
        </p:txBody>
      </p:sp>
    </p:spTree>
    <p:extLst>
      <p:ext uri="{BB962C8B-B14F-4D97-AF65-F5344CB8AC3E}">
        <p14:creationId xmlns:p14="http://schemas.microsoft.com/office/powerpoint/2010/main" val="25197203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Influences</a:t>
            </a:r>
            <a:endParaRPr lang="en-US" dirty="0"/>
          </a:p>
        </p:txBody>
      </p:sp>
      <p:sp>
        <p:nvSpPr>
          <p:cNvPr id="3" name="Content Placeholder 2"/>
          <p:cNvSpPr>
            <a:spLocks noGrp="1"/>
          </p:cNvSpPr>
          <p:nvPr>
            <p:ph idx="1"/>
          </p:nvPr>
        </p:nvSpPr>
        <p:spPr/>
        <p:txBody>
          <a:bodyPr/>
          <a:lstStyle/>
          <a:p>
            <a:r>
              <a:rPr lang="en-US" sz="2600" dirty="0" smtClean="0"/>
              <a:t>Relationship started with trade</a:t>
            </a:r>
          </a:p>
          <a:p>
            <a:pPr>
              <a:buNone/>
            </a:pPr>
            <a:endParaRPr lang="en-US" sz="2600" dirty="0" smtClean="0"/>
          </a:p>
          <a:p>
            <a:r>
              <a:rPr lang="en-US" sz="2600" dirty="0" smtClean="0"/>
              <a:t>Christian missionaries convert Slavs</a:t>
            </a:r>
          </a:p>
          <a:p>
            <a:pPr lvl="1"/>
            <a:r>
              <a:rPr lang="en-US" sz="2600" dirty="0" smtClean="0"/>
              <a:t>Constantinople </a:t>
            </a:r>
            <a:r>
              <a:rPr lang="en-US" sz="2600" dirty="0" err="1" smtClean="0">
                <a:sym typeface="Wingdings"/>
              </a:rPr>
              <a:t></a:t>
            </a:r>
            <a:r>
              <a:rPr lang="en-US" sz="2600" dirty="0" smtClean="0">
                <a:sym typeface="Wingdings"/>
              </a:rPr>
              <a:t> </a:t>
            </a:r>
            <a:r>
              <a:rPr lang="en-US" sz="2600" dirty="0" smtClean="0"/>
              <a:t>Kiev</a:t>
            </a:r>
          </a:p>
          <a:p>
            <a:pPr lvl="1"/>
            <a:endParaRPr lang="en-US" sz="2600" dirty="0" smtClean="0"/>
          </a:p>
          <a:p>
            <a:pPr lvl="1"/>
            <a:r>
              <a:rPr lang="en-US" sz="2600" dirty="0" smtClean="0"/>
              <a:t>Princess Olga – 957</a:t>
            </a:r>
          </a:p>
          <a:p>
            <a:pPr lvl="1"/>
            <a:r>
              <a:rPr lang="en-US" sz="2600" dirty="0" smtClean="0"/>
              <a:t>Vladimir – Rurik dynasty</a:t>
            </a:r>
          </a:p>
          <a:p>
            <a:pPr lvl="2">
              <a:buNone/>
            </a:pPr>
            <a:endParaRPr lang="en-US" dirty="0" smtClean="0"/>
          </a:p>
          <a:p>
            <a:endParaRPr lang="en-US" dirty="0" smtClean="0"/>
          </a:p>
        </p:txBody>
      </p:sp>
    </p:spTree>
    <p:extLst>
      <p:ext uri="{BB962C8B-B14F-4D97-AF65-F5344CB8AC3E}">
        <p14:creationId xmlns:p14="http://schemas.microsoft.com/office/powerpoint/2010/main" val="42181098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Russians become Christians</a:t>
            </a:r>
          </a:p>
          <a:p>
            <a:pPr lvl="1"/>
            <a:r>
              <a:rPr lang="en-US" dirty="0" smtClean="0"/>
              <a:t>Prince Vladimir of Kiev sent representatives to visit the churches of many lands:</a:t>
            </a:r>
          </a:p>
          <a:p>
            <a:pPr lvl="2"/>
            <a:r>
              <a:rPr lang="en-US" dirty="0" smtClean="0"/>
              <a:t>“The envoys reported, ‘When we journeyed among the Bulgars, we beheld how they worship in their temple…Their religion is not good. Then we went among the Germans,…but we beheld no glory there. Then we went on to Greece, and the Greeks led us to the edifices (buildings) where they worship their God, and we knew not whether we were in heaven or on earth. For on earth there is no such splendor or such beauty, and we were at a loss how to describe it. We know only that God dwells there among men, and their service is fairer than the ceremonies of other nations. For we cannot forget that beauty.”</a:t>
            </a:r>
          </a:p>
          <a:p>
            <a:pPr lvl="2">
              <a:buNone/>
            </a:pPr>
            <a:r>
              <a:rPr lang="en-US" dirty="0" smtClean="0"/>
              <a:t>					-The Primary </a:t>
            </a:r>
            <a:r>
              <a:rPr lang="en-US" smtClean="0"/>
              <a:t>Chronicle </a:t>
            </a:r>
          </a:p>
          <a:p>
            <a:endParaRPr lang="en-US" dirty="0" smtClean="0"/>
          </a:p>
        </p:txBody>
      </p:sp>
    </p:spTree>
    <p:extLst>
      <p:ext uri="{BB962C8B-B14F-4D97-AF65-F5344CB8AC3E}">
        <p14:creationId xmlns:p14="http://schemas.microsoft.com/office/powerpoint/2010/main" val="843713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82259"/>
            <a:ext cx="7145867" cy="5632312"/>
          </a:xfrm>
          <a:prstGeom prst="rect">
            <a:avLst/>
          </a:prstGeom>
          <a:noFill/>
        </p:spPr>
        <p:txBody>
          <a:bodyPr wrap="square" rtlCol="0">
            <a:spAutoFit/>
          </a:bodyPr>
          <a:lstStyle/>
          <a:p>
            <a:pPr algn="ctr"/>
            <a:r>
              <a:rPr lang="en-US" sz="3600" i="1" dirty="0" smtClean="0">
                <a:solidFill>
                  <a:prstClr val="white"/>
                </a:solidFill>
                <a:latin typeface="Calisto MT"/>
              </a:rPr>
              <a:t>Writing Exercise:</a:t>
            </a:r>
          </a:p>
          <a:p>
            <a:pPr algn="ctr"/>
            <a:r>
              <a:rPr lang="en-US" sz="3600" dirty="0" smtClean="0">
                <a:solidFill>
                  <a:prstClr val="white"/>
                </a:solidFill>
                <a:latin typeface="Calisto MT"/>
              </a:rPr>
              <a:t>In packet, please answer the following question in one paragraph (3-6 sentences).</a:t>
            </a:r>
          </a:p>
          <a:p>
            <a:pPr algn="ctr"/>
            <a:endParaRPr lang="en-US" sz="3600" dirty="0" smtClean="0">
              <a:solidFill>
                <a:prstClr val="white"/>
              </a:solidFill>
              <a:latin typeface="Calisto MT"/>
            </a:endParaRPr>
          </a:p>
          <a:p>
            <a:pPr algn="ctr"/>
            <a:endParaRPr lang="en-US" sz="3600" dirty="0" smtClean="0">
              <a:solidFill>
                <a:prstClr val="white"/>
              </a:solidFill>
              <a:latin typeface="Calisto MT"/>
            </a:endParaRPr>
          </a:p>
          <a:p>
            <a:pPr algn="ctr"/>
            <a:r>
              <a:rPr lang="en-US" sz="3600" b="1" dirty="0" smtClean="0">
                <a:solidFill>
                  <a:prstClr val="white"/>
                </a:solidFill>
                <a:latin typeface="Calisto MT"/>
              </a:rPr>
              <a:t>What impressed the Russians about the Greek Orthodox Church? Why is finding a religion attractive to them?</a:t>
            </a:r>
            <a:endParaRPr lang="en-US" sz="3600" b="1" dirty="0">
              <a:solidFill>
                <a:prstClr val="white"/>
              </a:solidFill>
              <a:latin typeface="Calisto MT"/>
            </a:endParaRPr>
          </a:p>
        </p:txBody>
      </p:sp>
    </p:spTree>
    <p:extLst>
      <p:ext uri="{BB962C8B-B14F-4D97-AF65-F5344CB8AC3E}">
        <p14:creationId xmlns:p14="http://schemas.microsoft.com/office/powerpoint/2010/main" val="281862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influences</a:t>
            </a:r>
            <a:endParaRPr lang="en-US" dirty="0"/>
          </a:p>
        </p:txBody>
      </p:sp>
      <p:sp>
        <p:nvSpPr>
          <p:cNvPr id="3" name="Content Placeholder 2"/>
          <p:cNvSpPr>
            <a:spLocks noGrp="1"/>
          </p:cNvSpPr>
          <p:nvPr>
            <p:ph sz="half" idx="1"/>
          </p:nvPr>
        </p:nvSpPr>
        <p:spPr/>
        <p:txBody>
          <a:bodyPr/>
          <a:lstStyle/>
          <a:p>
            <a:r>
              <a:rPr lang="en-US" sz="2400" dirty="0" smtClean="0"/>
              <a:t>863 –</a:t>
            </a:r>
          </a:p>
          <a:p>
            <a:pPr lvl="1"/>
            <a:r>
              <a:rPr lang="en-US" sz="2400" dirty="0" smtClean="0"/>
              <a:t>Adapt Greek alphabet</a:t>
            </a:r>
          </a:p>
          <a:p>
            <a:pPr lvl="1"/>
            <a:r>
              <a:rPr lang="en-US" sz="2400" dirty="0" smtClean="0"/>
              <a:t>2 Greek monks</a:t>
            </a:r>
          </a:p>
          <a:p>
            <a:pPr lvl="2"/>
            <a:r>
              <a:rPr lang="en-US" sz="2400" dirty="0" smtClean="0"/>
              <a:t>1. Cyril</a:t>
            </a:r>
          </a:p>
          <a:p>
            <a:pPr lvl="2"/>
            <a:r>
              <a:rPr lang="en-US" sz="2400" dirty="0" smtClean="0"/>
              <a:t>2. Methodius</a:t>
            </a:r>
          </a:p>
          <a:p>
            <a:pPr lvl="1">
              <a:buNone/>
            </a:pPr>
            <a:r>
              <a:rPr lang="en-US" sz="2400" dirty="0" smtClean="0"/>
              <a:t>Cyrillic alphabet</a:t>
            </a:r>
          </a:p>
          <a:p>
            <a:pPr lvl="2"/>
            <a:r>
              <a:rPr lang="en-US" sz="2400" dirty="0" smtClean="0"/>
              <a:t>Written script</a:t>
            </a:r>
          </a:p>
          <a:p>
            <a:pPr lvl="1"/>
            <a:endParaRPr lang="en-US" dirty="0" smtClean="0"/>
          </a:p>
        </p:txBody>
      </p:sp>
      <p:pic>
        <p:nvPicPr>
          <p:cNvPr id="7" name="Content Placeholder 6" descr="Macedonism of the Slavs_img_5.jpg"/>
          <p:cNvPicPr>
            <a:picLocks noGrp="1" noChangeAspect="1"/>
          </p:cNvPicPr>
          <p:nvPr>
            <p:ph sz="half" idx="2"/>
          </p:nvPr>
        </p:nvPicPr>
        <p:blipFill>
          <a:blip r:embed="rId2"/>
          <a:srcRect l="-4952" r="-4952"/>
          <a:stretch>
            <a:fillRect/>
          </a:stretch>
        </p:blipFill>
        <p:spPr>
          <a:xfrm>
            <a:off x="4345623" y="1345920"/>
            <a:ext cx="4347209" cy="5238558"/>
          </a:xfrm>
        </p:spPr>
      </p:pic>
    </p:spTree>
    <p:extLst>
      <p:ext uri="{BB962C8B-B14F-4D97-AF65-F5344CB8AC3E}">
        <p14:creationId xmlns:p14="http://schemas.microsoft.com/office/powerpoint/2010/main" val="2369882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2" y="0"/>
            <a:ext cx="7583488" cy="1470025"/>
          </a:xfrm>
        </p:spPr>
        <p:txBody>
          <a:bodyPr/>
          <a:lstStyle/>
          <a:p>
            <a:r>
              <a:rPr lang="en-US" dirty="0" smtClean="0"/>
              <a:t>Cyril and Methodius</a:t>
            </a:r>
            <a:endParaRPr lang="en-US" dirty="0"/>
          </a:p>
        </p:txBody>
      </p:sp>
      <p:sp>
        <p:nvSpPr>
          <p:cNvPr id="7" name="Content Placeholder 6"/>
          <p:cNvSpPr>
            <a:spLocks noGrp="1"/>
          </p:cNvSpPr>
          <p:nvPr>
            <p:ph type="subTitle" idx="1"/>
          </p:nvPr>
        </p:nvSpPr>
        <p:spPr>
          <a:xfrm>
            <a:off x="779463" y="5472953"/>
            <a:ext cx="7583487" cy="1385047"/>
          </a:xfrm>
        </p:spPr>
        <p:txBody>
          <a:bodyPr>
            <a:normAutofit/>
          </a:bodyPr>
          <a:lstStyle/>
          <a:p>
            <a:r>
              <a:rPr lang="en-US" sz="2400" b="1" dirty="0" smtClean="0"/>
              <a:t>How does this image reflect the contributions of Cyril and Methodius?</a:t>
            </a:r>
            <a:endParaRPr lang="en-US" sz="2400" b="1" dirty="0"/>
          </a:p>
        </p:txBody>
      </p:sp>
      <p:pic>
        <p:nvPicPr>
          <p:cNvPr id="10" name="Picture Placeholder 9" descr="images.jpeg"/>
          <p:cNvPicPr>
            <a:picLocks noGrp="1" noChangeAspect="1"/>
          </p:cNvPicPr>
          <p:nvPr>
            <p:ph type="pic" sz="quarter" idx="13"/>
          </p:nvPr>
        </p:nvPicPr>
        <p:blipFill>
          <a:blip r:embed="rId2"/>
          <a:srcRect t="-12225" b="-12225"/>
          <a:stretch>
            <a:fillRect/>
          </a:stretch>
        </p:blipFill>
        <p:spPr>
          <a:xfrm>
            <a:off x="2222607" y="1234881"/>
            <a:ext cx="4608023" cy="4454971"/>
          </a:xfrm>
        </p:spPr>
      </p:pic>
    </p:spTree>
    <p:extLst>
      <p:ext uri="{BB962C8B-B14F-4D97-AF65-F5344CB8AC3E}">
        <p14:creationId xmlns:p14="http://schemas.microsoft.com/office/powerpoint/2010/main" val="11458025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552" y="2310992"/>
            <a:ext cx="2116769" cy="22933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sp>
        <p:nvSpPr>
          <p:cNvPr id="4" name="Rectangle 3"/>
          <p:cNvSpPr/>
          <p:nvPr/>
        </p:nvSpPr>
        <p:spPr>
          <a:xfrm>
            <a:off x="4998662" y="2310992"/>
            <a:ext cx="3364290" cy="39869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sto MT"/>
            </a:endParaRPr>
          </a:p>
        </p:txBody>
      </p:sp>
      <p:sp>
        <p:nvSpPr>
          <p:cNvPr id="10" name="TextBox 9"/>
          <p:cNvSpPr txBox="1"/>
          <p:nvPr/>
        </p:nvSpPr>
        <p:spPr>
          <a:xfrm>
            <a:off x="511553" y="3085692"/>
            <a:ext cx="2116768" cy="492443"/>
          </a:xfrm>
          <a:prstGeom prst="rect">
            <a:avLst/>
          </a:prstGeom>
          <a:noFill/>
        </p:spPr>
        <p:txBody>
          <a:bodyPr wrap="square" rtlCol="0">
            <a:spAutoFit/>
          </a:bodyPr>
          <a:lstStyle/>
          <a:p>
            <a:pPr algn="ctr"/>
            <a:r>
              <a:rPr lang="en-US" sz="2600" dirty="0" smtClean="0">
                <a:solidFill>
                  <a:prstClr val="white"/>
                </a:solidFill>
                <a:latin typeface="Calisto MT"/>
              </a:rPr>
              <a:t>Slavs</a:t>
            </a:r>
            <a:endParaRPr lang="en-US" sz="2600" dirty="0">
              <a:solidFill>
                <a:prstClr val="white"/>
              </a:solidFill>
              <a:latin typeface="Calisto MT"/>
            </a:endParaRPr>
          </a:p>
        </p:txBody>
      </p:sp>
      <p:sp>
        <p:nvSpPr>
          <p:cNvPr id="11" name="TextBox 10"/>
          <p:cNvSpPr txBox="1"/>
          <p:nvPr/>
        </p:nvSpPr>
        <p:spPr>
          <a:xfrm>
            <a:off x="5327202" y="2351734"/>
            <a:ext cx="2081490" cy="4093428"/>
          </a:xfrm>
          <a:prstGeom prst="rect">
            <a:avLst/>
          </a:prstGeom>
          <a:noFill/>
        </p:spPr>
        <p:txBody>
          <a:bodyPr wrap="square" rtlCol="0">
            <a:spAutoFit/>
          </a:bodyPr>
          <a:lstStyle/>
          <a:p>
            <a:r>
              <a:rPr lang="en-US" sz="2600" dirty="0" smtClean="0">
                <a:solidFill>
                  <a:prstClr val="white"/>
                </a:solidFill>
                <a:latin typeface="Calisto MT"/>
              </a:rPr>
              <a:t>Varangians</a:t>
            </a:r>
          </a:p>
          <a:p>
            <a:endParaRPr lang="en-US" sz="2600" dirty="0" smtClean="0">
              <a:solidFill>
                <a:prstClr val="white"/>
              </a:solidFill>
              <a:latin typeface="Calisto MT"/>
            </a:endParaRPr>
          </a:p>
          <a:p>
            <a:endParaRPr lang="en-US" sz="2600" dirty="0" smtClean="0">
              <a:solidFill>
                <a:prstClr val="white"/>
              </a:solidFill>
              <a:latin typeface="Calisto MT"/>
            </a:endParaRPr>
          </a:p>
          <a:p>
            <a:endParaRPr lang="en-US" sz="2600" dirty="0" smtClean="0">
              <a:solidFill>
                <a:prstClr val="white"/>
              </a:solidFill>
              <a:latin typeface="Calisto MT"/>
            </a:endParaRPr>
          </a:p>
          <a:p>
            <a:r>
              <a:rPr lang="en-US" sz="2600" dirty="0" smtClean="0">
                <a:solidFill>
                  <a:prstClr val="white"/>
                </a:solidFill>
                <a:latin typeface="Calisto MT"/>
              </a:rPr>
              <a:t>Byzantines</a:t>
            </a:r>
          </a:p>
          <a:p>
            <a:endParaRPr lang="en-US" sz="2600" dirty="0" smtClean="0">
              <a:solidFill>
                <a:prstClr val="white"/>
              </a:solidFill>
              <a:latin typeface="Calisto MT"/>
            </a:endParaRPr>
          </a:p>
          <a:p>
            <a:endParaRPr lang="en-US" sz="2600" dirty="0" smtClean="0">
              <a:solidFill>
                <a:prstClr val="white"/>
              </a:solidFill>
              <a:latin typeface="Calisto MT"/>
            </a:endParaRPr>
          </a:p>
          <a:p>
            <a:endParaRPr lang="en-US" sz="2600" dirty="0" smtClean="0">
              <a:solidFill>
                <a:prstClr val="white"/>
              </a:solidFill>
              <a:latin typeface="Calisto MT"/>
            </a:endParaRPr>
          </a:p>
          <a:p>
            <a:r>
              <a:rPr lang="en-US" sz="2600" dirty="0" smtClean="0">
                <a:solidFill>
                  <a:prstClr val="white"/>
                </a:solidFill>
                <a:latin typeface="Calisto MT"/>
              </a:rPr>
              <a:t>Mongols</a:t>
            </a:r>
          </a:p>
          <a:p>
            <a:endParaRPr lang="en-US" sz="2600" dirty="0">
              <a:solidFill>
                <a:prstClr val="white"/>
              </a:solidFill>
              <a:latin typeface="Calisto MT"/>
            </a:endParaRPr>
          </a:p>
        </p:txBody>
      </p:sp>
      <p:cxnSp>
        <p:nvCxnSpPr>
          <p:cNvPr id="13" name="Curved Connector 12"/>
          <p:cNvCxnSpPr/>
          <p:nvPr/>
        </p:nvCxnSpPr>
        <p:spPr>
          <a:xfrm>
            <a:off x="2875278" y="2757821"/>
            <a:ext cx="1852172" cy="1640627"/>
          </a:xfrm>
          <a:prstGeom prst="curvedConnector3">
            <a:avLst>
              <a:gd name="adj1" fmla="val 49048"/>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p:txBody>
          <a:bodyPr/>
          <a:lstStyle/>
          <a:p>
            <a:r>
              <a:rPr lang="en-US" dirty="0" smtClean="0"/>
              <a:t>Graphic Organizer</a:t>
            </a:r>
            <a:endParaRPr lang="en-US" dirty="0"/>
          </a:p>
        </p:txBody>
      </p:sp>
    </p:spTree>
    <p:extLst>
      <p:ext uri="{BB962C8B-B14F-4D97-AF65-F5344CB8AC3E}">
        <p14:creationId xmlns:p14="http://schemas.microsoft.com/office/powerpoint/2010/main" val="2106951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RUSSIANS</a:t>
            </a:r>
            <a:endParaRPr lang="en-US" dirty="0"/>
          </a:p>
        </p:txBody>
      </p:sp>
      <p:sp>
        <p:nvSpPr>
          <p:cNvPr id="4" name="Content Placeholder 3"/>
          <p:cNvSpPr>
            <a:spLocks noGrp="1"/>
          </p:cNvSpPr>
          <p:nvPr>
            <p:ph idx="1"/>
          </p:nvPr>
        </p:nvSpPr>
        <p:spPr/>
        <p:txBody>
          <a:bodyPr/>
          <a:lstStyle/>
          <a:p>
            <a:pPr>
              <a:buNone/>
            </a:pPr>
            <a:r>
              <a:rPr lang="en-US" dirty="0" smtClean="0"/>
              <a:t>The Slavs</a:t>
            </a:r>
          </a:p>
          <a:p>
            <a:r>
              <a:rPr lang="en-US" dirty="0" smtClean="0"/>
              <a:t>Southern Russia</a:t>
            </a:r>
          </a:p>
          <a:p>
            <a:r>
              <a:rPr lang="en-US" dirty="0" smtClean="0"/>
              <a:t>During Roman times</a:t>
            </a:r>
          </a:p>
          <a:p>
            <a:r>
              <a:rPr lang="en-US" dirty="0" smtClean="0"/>
              <a:t>Simple political organization</a:t>
            </a:r>
          </a:p>
          <a:p>
            <a:r>
              <a:rPr lang="en-US" dirty="0" smtClean="0"/>
              <a:t>Clans</a:t>
            </a:r>
          </a:p>
        </p:txBody>
      </p:sp>
    </p:spTree>
    <p:extLst>
      <p:ext uri="{BB962C8B-B14F-4D97-AF65-F5344CB8AC3E}">
        <p14:creationId xmlns:p14="http://schemas.microsoft.com/office/powerpoint/2010/main" val="1994125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
            </a:r>
            <a:r>
              <a:rPr lang="en-US" dirty="0" err="1" smtClean="0"/>
              <a:t>russians</a:t>
            </a:r>
            <a:endParaRPr lang="en-US" dirty="0"/>
          </a:p>
        </p:txBody>
      </p:sp>
      <p:sp>
        <p:nvSpPr>
          <p:cNvPr id="3" name="Content Placeholder 2"/>
          <p:cNvSpPr>
            <a:spLocks noGrp="1"/>
          </p:cNvSpPr>
          <p:nvPr>
            <p:ph idx="1"/>
          </p:nvPr>
        </p:nvSpPr>
        <p:spPr/>
        <p:txBody>
          <a:bodyPr>
            <a:normAutofit/>
          </a:bodyPr>
          <a:lstStyle/>
          <a:p>
            <a:r>
              <a:rPr lang="en-US" sz="2600" dirty="0" smtClean="0"/>
              <a:t>The Varangians</a:t>
            </a:r>
          </a:p>
          <a:p>
            <a:pPr lvl="1"/>
            <a:r>
              <a:rPr lang="en-US" sz="2600" dirty="0" smtClean="0"/>
              <a:t>700s &amp; 800s</a:t>
            </a:r>
          </a:p>
          <a:p>
            <a:pPr lvl="1"/>
            <a:r>
              <a:rPr lang="en-US" sz="2600" dirty="0" smtClean="0"/>
              <a:t>Vikings</a:t>
            </a:r>
          </a:p>
          <a:p>
            <a:pPr lvl="1"/>
            <a:r>
              <a:rPr lang="en-US" sz="2600" dirty="0" smtClean="0"/>
              <a:t>Scandinavia </a:t>
            </a:r>
          </a:p>
          <a:p>
            <a:pPr lvl="1"/>
            <a:r>
              <a:rPr lang="en-US" sz="2600" dirty="0" smtClean="0"/>
              <a:t>Expert sailors</a:t>
            </a:r>
          </a:p>
          <a:p>
            <a:pPr lvl="1"/>
            <a:r>
              <a:rPr lang="en-US" sz="2600" dirty="0" smtClean="0"/>
              <a:t>Integrated with the Slavs</a:t>
            </a:r>
          </a:p>
          <a:p>
            <a:pPr lvl="2"/>
            <a:r>
              <a:rPr lang="en-US" sz="2600" dirty="0" smtClean="0"/>
              <a:t>Absorbed into culture</a:t>
            </a:r>
          </a:p>
          <a:p>
            <a:pPr lvl="2">
              <a:buNone/>
            </a:pPr>
            <a:endParaRPr lang="en-US" sz="2600" dirty="0" smtClean="0"/>
          </a:p>
          <a:p>
            <a:endParaRPr lang="en-US" sz="2600" dirty="0" smtClean="0"/>
          </a:p>
        </p:txBody>
      </p:sp>
    </p:spTree>
    <p:extLst>
      <p:ext uri="{BB962C8B-B14F-4D97-AF65-F5344CB8AC3E}">
        <p14:creationId xmlns:p14="http://schemas.microsoft.com/office/powerpoint/2010/main" val="33274907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varangian</a:t>
            </a:r>
            <a:r>
              <a:rPr lang="en-US" dirty="0" smtClean="0"/>
              <a:t> </a:t>
            </a:r>
            <a:r>
              <a:rPr lang="en-US" dirty="0" err="1" smtClean="0"/>
              <a:t>rus</a:t>
            </a:r>
            <a:endParaRPr lang="en-US" dirty="0"/>
          </a:p>
        </p:txBody>
      </p:sp>
      <p:sp>
        <p:nvSpPr>
          <p:cNvPr id="3" name="Content Placeholder 2"/>
          <p:cNvSpPr>
            <a:spLocks noGrp="1"/>
          </p:cNvSpPr>
          <p:nvPr>
            <p:ph idx="1"/>
          </p:nvPr>
        </p:nvSpPr>
        <p:spPr/>
        <p:txBody>
          <a:bodyPr>
            <a:normAutofit/>
          </a:bodyPr>
          <a:lstStyle/>
          <a:p>
            <a:r>
              <a:rPr lang="en-US" sz="2600" dirty="0" smtClean="0"/>
              <a:t>Work with partner to make a answer the following questions from the video clip:</a:t>
            </a:r>
          </a:p>
          <a:p>
            <a:pPr>
              <a:buNone/>
            </a:pPr>
            <a:endParaRPr lang="en-US" sz="2600" dirty="0" smtClean="0"/>
          </a:p>
          <a:p>
            <a:pPr lvl="1"/>
            <a:r>
              <a:rPr lang="en-US" dirty="0" smtClean="0"/>
              <a:t>1. What were the arguments made for the Vikings being the true founders of Russia?</a:t>
            </a:r>
          </a:p>
          <a:p>
            <a:pPr lvl="1">
              <a:buNone/>
            </a:pPr>
            <a:endParaRPr lang="en-US" dirty="0" smtClean="0"/>
          </a:p>
          <a:p>
            <a:pPr lvl="1"/>
            <a:r>
              <a:rPr lang="en-US" dirty="0" smtClean="0"/>
              <a:t>2. Why do people today think of Vikings as wild, savage people who were always fighting and raiding?</a:t>
            </a:r>
          </a:p>
          <a:p>
            <a:pPr lvl="1"/>
            <a:endParaRPr lang="en-US" dirty="0" smtClean="0"/>
          </a:p>
          <a:p>
            <a:pPr>
              <a:buNone/>
            </a:pPr>
            <a:endParaRPr lang="en-US" sz="2600" dirty="0" smtClean="0"/>
          </a:p>
          <a:p>
            <a:pPr lvl="1"/>
            <a:endParaRPr lang="en-US" sz="2600" dirty="0" smtClean="0"/>
          </a:p>
          <a:p>
            <a:pPr>
              <a:buNone/>
            </a:pPr>
            <a:endParaRPr lang="en-US" sz="2600" dirty="0"/>
          </a:p>
        </p:txBody>
      </p:sp>
      <p:sp>
        <p:nvSpPr>
          <p:cNvPr id="4" name="Rectangle 3"/>
          <p:cNvSpPr/>
          <p:nvPr/>
        </p:nvSpPr>
        <p:spPr>
          <a:xfrm>
            <a:off x="2453640" y="5664498"/>
            <a:ext cx="4572000" cy="923330"/>
          </a:xfrm>
          <a:prstGeom prst="rect">
            <a:avLst/>
          </a:prstGeom>
        </p:spPr>
        <p:txBody>
          <a:bodyPr>
            <a:spAutoFit/>
          </a:bodyPr>
          <a:lstStyle/>
          <a:p>
            <a:r>
              <a:rPr lang="en-US" dirty="0">
                <a:hlinkClick r:id="rId2"/>
              </a:rPr>
              <a:t>https://www.youtube.com/watch?v=X4_r-IySNKM</a:t>
            </a:r>
            <a:endParaRPr lang="en-US" dirty="0"/>
          </a:p>
          <a:p>
            <a:endParaRPr lang="en-US" dirty="0"/>
          </a:p>
        </p:txBody>
      </p:sp>
    </p:spTree>
    <p:extLst>
      <p:ext uri="{BB962C8B-B14F-4D97-AF65-F5344CB8AC3E}">
        <p14:creationId xmlns:p14="http://schemas.microsoft.com/office/powerpoint/2010/main" val="4136618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284.jpg"/>
          <p:cNvPicPr>
            <a:picLocks noChangeAspect="1"/>
          </p:cNvPicPr>
          <p:nvPr/>
        </p:nvPicPr>
        <p:blipFill>
          <a:blip r:embed="rId2"/>
          <a:stretch>
            <a:fillRect/>
          </a:stretch>
        </p:blipFill>
        <p:spPr>
          <a:xfrm>
            <a:off x="1069365" y="388865"/>
            <a:ext cx="7651302" cy="6184411"/>
          </a:xfrm>
          <a:prstGeom prst="rect">
            <a:avLst/>
          </a:prstGeom>
        </p:spPr>
      </p:pic>
    </p:spTree>
    <p:extLst>
      <p:ext uri="{BB962C8B-B14F-4D97-AF65-F5344CB8AC3E}">
        <p14:creationId xmlns:p14="http://schemas.microsoft.com/office/powerpoint/2010/main" val="40971467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a:t>
            </a:r>
            <a:r>
              <a:rPr lang="en-US" dirty="0" err="1" smtClean="0"/>
              <a:t>kiev</a:t>
            </a:r>
            <a:endParaRPr lang="en-US" dirty="0"/>
          </a:p>
        </p:txBody>
      </p:sp>
      <p:sp>
        <p:nvSpPr>
          <p:cNvPr id="3" name="Content Placeholder 2"/>
          <p:cNvSpPr>
            <a:spLocks noGrp="1"/>
          </p:cNvSpPr>
          <p:nvPr>
            <p:ph sz="half" idx="1"/>
          </p:nvPr>
        </p:nvSpPr>
        <p:spPr/>
        <p:txBody>
          <a:bodyPr>
            <a:normAutofit/>
          </a:bodyPr>
          <a:lstStyle/>
          <a:p>
            <a:endParaRPr lang="en-US" sz="2600" dirty="0" smtClean="0"/>
          </a:p>
          <a:p>
            <a:r>
              <a:rPr lang="en-US" sz="2600" dirty="0" err="1" smtClean="0"/>
              <a:t>Yaroslav</a:t>
            </a:r>
            <a:r>
              <a:rPr lang="en-US" sz="2600" dirty="0" smtClean="0"/>
              <a:t> the “Wise”</a:t>
            </a:r>
          </a:p>
          <a:p>
            <a:pPr lvl="1"/>
            <a:r>
              <a:rPr lang="en-US" sz="2600" dirty="0" smtClean="0"/>
              <a:t>1019-1054</a:t>
            </a:r>
          </a:p>
          <a:p>
            <a:pPr lvl="1"/>
            <a:r>
              <a:rPr lang="en-US" sz="2600" dirty="0" smtClean="0"/>
              <a:t>Written law code</a:t>
            </a:r>
          </a:p>
          <a:p>
            <a:pPr lvl="1"/>
            <a:r>
              <a:rPr lang="en-US" sz="2600" dirty="0" smtClean="0"/>
              <a:t>Golden Age</a:t>
            </a:r>
          </a:p>
        </p:txBody>
      </p:sp>
      <p:pic>
        <p:nvPicPr>
          <p:cNvPr id="5" name="Content Placeholder 4" descr="Yaroslav-the-Wise2.jpg"/>
          <p:cNvPicPr>
            <a:picLocks noGrp="1" noChangeAspect="1"/>
          </p:cNvPicPr>
          <p:nvPr>
            <p:ph sz="half" idx="2"/>
          </p:nvPr>
        </p:nvPicPr>
        <p:blipFill>
          <a:blip r:embed="rId2"/>
          <a:srcRect l="-11207" r="-11207"/>
          <a:stretch>
            <a:fillRect/>
          </a:stretch>
        </p:blipFill>
        <p:spPr>
          <a:xfrm>
            <a:off x="4345624" y="1587704"/>
            <a:ext cx="4217400" cy="5082133"/>
          </a:xfrm>
        </p:spPr>
      </p:pic>
    </p:spTree>
    <p:extLst>
      <p:ext uri="{BB962C8B-B14F-4D97-AF65-F5344CB8AC3E}">
        <p14:creationId xmlns:p14="http://schemas.microsoft.com/office/powerpoint/2010/main" val="27402593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a:t>
            </a:r>
            <a:r>
              <a:rPr lang="en-US" dirty="0" err="1" smtClean="0"/>
              <a:t>kiev</a:t>
            </a:r>
            <a:endParaRPr lang="en-US" dirty="0"/>
          </a:p>
        </p:txBody>
      </p:sp>
      <p:sp>
        <p:nvSpPr>
          <p:cNvPr id="3" name="Content Placeholder 2"/>
          <p:cNvSpPr>
            <a:spLocks noGrp="1"/>
          </p:cNvSpPr>
          <p:nvPr>
            <p:ph idx="1"/>
          </p:nvPr>
        </p:nvSpPr>
        <p:spPr/>
        <p:txBody>
          <a:bodyPr/>
          <a:lstStyle/>
          <a:p>
            <a:r>
              <a:rPr lang="en-US" dirty="0" smtClean="0"/>
              <a:t>1100s</a:t>
            </a:r>
          </a:p>
          <a:p>
            <a:pPr>
              <a:buNone/>
            </a:pPr>
            <a:endParaRPr lang="en-US" dirty="0" smtClean="0"/>
          </a:p>
          <a:p>
            <a:pPr lvl="1"/>
            <a:r>
              <a:rPr lang="en-US" dirty="0" smtClean="0"/>
              <a:t>1. Rival families battled for throne</a:t>
            </a:r>
          </a:p>
          <a:p>
            <a:pPr lvl="1">
              <a:buNone/>
            </a:pPr>
            <a:endParaRPr lang="en-US" dirty="0" smtClean="0"/>
          </a:p>
          <a:p>
            <a:pPr lvl="1"/>
            <a:r>
              <a:rPr lang="en-US" dirty="0" smtClean="0"/>
              <a:t>2. Byzantine fades = Kiev fades</a:t>
            </a:r>
          </a:p>
          <a:p>
            <a:pPr lvl="1">
              <a:buNone/>
            </a:pPr>
            <a:endParaRPr lang="en-US" dirty="0" smtClean="0"/>
          </a:p>
          <a:p>
            <a:pPr lvl="1"/>
            <a:r>
              <a:rPr lang="en-US" dirty="0" smtClean="0"/>
              <a:t>3. Mongol invaders</a:t>
            </a:r>
          </a:p>
          <a:p>
            <a:endParaRPr lang="en-US" dirty="0"/>
          </a:p>
        </p:txBody>
      </p:sp>
    </p:spTree>
    <p:extLst>
      <p:ext uri="{BB962C8B-B14F-4D97-AF65-F5344CB8AC3E}">
        <p14:creationId xmlns:p14="http://schemas.microsoft.com/office/powerpoint/2010/main" val="5341958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 conquest</a:t>
            </a:r>
            <a:endParaRPr lang="en-US" dirty="0"/>
          </a:p>
        </p:txBody>
      </p:sp>
      <p:sp>
        <p:nvSpPr>
          <p:cNvPr id="3" name="Content Placeholder 2"/>
          <p:cNvSpPr>
            <a:spLocks noGrp="1"/>
          </p:cNvSpPr>
          <p:nvPr>
            <p:ph sz="half" idx="1"/>
          </p:nvPr>
        </p:nvSpPr>
        <p:spPr/>
        <p:txBody>
          <a:bodyPr/>
          <a:lstStyle/>
          <a:p>
            <a:r>
              <a:rPr lang="en-US" dirty="0" smtClean="0"/>
              <a:t>1200s</a:t>
            </a:r>
          </a:p>
          <a:p>
            <a:r>
              <a:rPr lang="en-US" dirty="0" smtClean="0"/>
              <a:t>Genghiz Khan</a:t>
            </a:r>
          </a:p>
          <a:p>
            <a:pPr lvl="1"/>
            <a:r>
              <a:rPr lang="en-US" dirty="0" smtClean="0"/>
              <a:t>“World Emperor”</a:t>
            </a:r>
          </a:p>
          <a:p>
            <a:r>
              <a:rPr lang="en-US" dirty="0" smtClean="0"/>
              <a:t>1236-1241</a:t>
            </a:r>
          </a:p>
          <a:p>
            <a:pPr lvl="1"/>
            <a:r>
              <a:rPr lang="en-US" dirty="0" smtClean="0"/>
              <a:t>Golden Horde</a:t>
            </a:r>
          </a:p>
          <a:p>
            <a:r>
              <a:rPr lang="en-US" dirty="0" smtClean="0"/>
              <a:t>Tolerance</a:t>
            </a:r>
          </a:p>
          <a:p>
            <a:pPr lvl="1"/>
            <a:r>
              <a:rPr lang="en-US" dirty="0" smtClean="0"/>
              <a:t>Russian Orthodox</a:t>
            </a:r>
          </a:p>
          <a:p>
            <a:pPr marL="282575" lvl="1" indent="0">
              <a:buNone/>
            </a:pPr>
            <a:r>
              <a:rPr lang="en-US" dirty="0" smtClean="0"/>
              <a:t>Church</a:t>
            </a:r>
          </a:p>
          <a:p>
            <a:endParaRPr lang="en-US" dirty="0"/>
          </a:p>
        </p:txBody>
      </p:sp>
      <p:pic>
        <p:nvPicPr>
          <p:cNvPr id="5" name="Content Placeholder 4" descr="Unknown"/>
          <p:cNvPicPr>
            <a:picLocks noGrp="1" noChangeAspect="1"/>
          </p:cNvPicPr>
          <p:nvPr>
            <p:ph sz="half" idx="2"/>
          </p:nvPr>
        </p:nvPicPr>
        <p:blipFill>
          <a:blip r:embed="rId2"/>
          <a:srcRect t="-40559" b="-40559"/>
          <a:stretch>
            <a:fillRect/>
          </a:stretch>
        </p:blipFill>
        <p:spPr>
          <a:xfrm>
            <a:off x="3510309" y="409285"/>
            <a:ext cx="5351456" cy="6448715"/>
          </a:xfrm>
        </p:spPr>
      </p:pic>
    </p:spTree>
    <p:extLst>
      <p:ext uri="{BB962C8B-B14F-4D97-AF65-F5344CB8AC3E}">
        <p14:creationId xmlns:p14="http://schemas.microsoft.com/office/powerpoint/2010/main" val="3341270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 impact</a:t>
            </a:r>
            <a:endParaRPr lang="en-US" dirty="0"/>
          </a:p>
        </p:txBody>
      </p:sp>
      <p:sp>
        <p:nvSpPr>
          <p:cNvPr id="3" name="Content Placeholder 2"/>
          <p:cNvSpPr>
            <a:spLocks noGrp="1"/>
          </p:cNvSpPr>
          <p:nvPr>
            <p:ph idx="1"/>
          </p:nvPr>
        </p:nvSpPr>
        <p:spPr/>
        <p:txBody>
          <a:bodyPr/>
          <a:lstStyle/>
          <a:p>
            <a:r>
              <a:rPr lang="en-US" dirty="0" smtClean="0"/>
              <a:t>Heavy taxes</a:t>
            </a:r>
          </a:p>
          <a:p>
            <a:r>
              <a:rPr lang="en-US" dirty="0" smtClean="0"/>
              <a:t>Serfdom increases</a:t>
            </a:r>
          </a:p>
          <a:p>
            <a:r>
              <a:rPr lang="en-US" dirty="0" smtClean="0"/>
              <a:t>New trade routes</a:t>
            </a:r>
          </a:p>
          <a:p>
            <a:pPr lvl="1"/>
            <a:r>
              <a:rPr lang="en-US" dirty="0" smtClean="0"/>
              <a:t>China &amp; Eastern Europe</a:t>
            </a:r>
          </a:p>
          <a:p>
            <a:endParaRPr lang="en-US" dirty="0"/>
          </a:p>
        </p:txBody>
      </p:sp>
    </p:spTree>
    <p:extLst>
      <p:ext uri="{BB962C8B-B14F-4D97-AF65-F5344CB8AC3E}">
        <p14:creationId xmlns:p14="http://schemas.microsoft.com/office/powerpoint/2010/main" val="4147432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 Influence</a:t>
            </a:r>
            <a:endParaRPr lang="en-US" dirty="0"/>
          </a:p>
        </p:txBody>
      </p:sp>
      <p:sp>
        <p:nvSpPr>
          <p:cNvPr id="3" name="Content Placeholder 2"/>
          <p:cNvSpPr>
            <a:spLocks noGrp="1"/>
          </p:cNvSpPr>
          <p:nvPr>
            <p:ph idx="1"/>
          </p:nvPr>
        </p:nvSpPr>
        <p:spPr/>
        <p:txBody>
          <a:bodyPr/>
          <a:lstStyle/>
          <a:p>
            <a:r>
              <a:rPr lang="en-US" dirty="0" smtClean="0"/>
              <a:t>Women</a:t>
            </a:r>
          </a:p>
          <a:p>
            <a:pPr lvl="1"/>
            <a:r>
              <a:rPr lang="en-US" dirty="0" smtClean="0"/>
              <a:t>Isolation </a:t>
            </a:r>
          </a:p>
          <a:p>
            <a:pPr lvl="1"/>
            <a:r>
              <a:rPr lang="en-US" dirty="0" smtClean="0"/>
              <a:t>Slavery</a:t>
            </a:r>
          </a:p>
          <a:p>
            <a:r>
              <a:rPr lang="en-US" dirty="0" smtClean="0"/>
              <a:t>Absolute Power</a:t>
            </a:r>
          </a:p>
          <a:p>
            <a:pPr lvl="1"/>
            <a:r>
              <a:rPr lang="en-US" dirty="0" smtClean="0"/>
              <a:t>Model for later Russian rulers</a:t>
            </a:r>
          </a:p>
          <a:p>
            <a:r>
              <a:rPr lang="en-US" dirty="0" smtClean="0"/>
              <a:t>No contact with Western Europe</a:t>
            </a:r>
          </a:p>
          <a:p>
            <a:pPr lvl="1"/>
            <a:r>
              <a:rPr lang="en-US" dirty="0" smtClean="0"/>
              <a:t>Missed advances in arts &amp; sciences</a:t>
            </a:r>
          </a:p>
        </p:txBody>
      </p:sp>
    </p:spTree>
    <p:extLst>
      <p:ext uri="{BB962C8B-B14F-4D97-AF65-F5344CB8AC3E}">
        <p14:creationId xmlns:p14="http://schemas.microsoft.com/office/powerpoint/2010/main" val="34260909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Moscow takes lead</a:t>
            </a:r>
            <a:endParaRPr lang="en-US" dirty="0"/>
          </a:p>
        </p:txBody>
      </p:sp>
      <p:sp>
        <p:nvSpPr>
          <p:cNvPr id="3" name="Content Placeholder 2"/>
          <p:cNvSpPr>
            <a:spLocks noGrp="1"/>
          </p:cNvSpPr>
          <p:nvPr>
            <p:ph idx="1"/>
          </p:nvPr>
        </p:nvSpPr>
        <p:spPr/>
        <p:txBody>
          <a:bodyPr/>
          <a:lstStyle/>
          <a:p>
            <a:r>
              <a:rPr lang="en-US" dirty="0" smtClean="0"/>
              <a:t>Political + Spiritual center</a:t>
            </a:r>
          </a:p>
          <a:p>
            <a:pPr lvl="1"/>
            <a:r>
              <a:rPr lang="en-US" dirty="0" smtClean="0"/>
              <a:t>Russian Orthodox Church capital</a:t>
            </a:r>
          </a:p>
          <a:p>
            <a:r>
              <a:rPr lang="en-US" dirty="0" smtClean="0"/>
              <a:t>Princes of Moscow = defenders against foreigners</a:t>
            </a:r>
          </a:p>
          <a:p>
            <a:pPr lvl="1"/>
            <a:r>
              <a:rPr lang="en-US" dirty="0" smtClean="0"/>
              <a:t>1380 – defeated Golden Horde</a:t>
            </a:r>
          </a:p>
          <a:p>
            <a:r>
              <a:rPr lang="en-US" u="sng" dirty="0" smtClean="0"/>
              <a:t>tsars</a:t>
            </a:r>
            <a:r>
              <a:rPr lang="en-US" dirty="0" smtClean="0"/>
              <a:t> – Caesar </a:t>
            </a:r>
          </a:p>
          <a:p>
            <a:pPr lvl="1"/>
            <a:r>
              <a:rPr lang="en-US" dirty="0" smtClean="0"/>
              <a:t>“The czar – is in nature like all men, but in authority he is like the highest God.”</a:t>
            </a:r>
          </a:p>
          <a:p>
            <a:r>
              <a:rPr lang="en-US" u="sng" dirty="0" smtClean="0"/>
              <a:t>Boyars</a:t>
            </a:r>
            <a:r>
              <a:rPr lang="en-US" dirty="0" smtClean="0"/>
              <a:t> – landowning nobles</a:t>
            </a:r>
            <a:endParaRPr lang="en-US" u="sng" dirty="0" smtClean="0"/>
          </a:p>
          <a:p>
            <a:pPr lvl="1"/>
            <a:endParaRPr lang="en-US" dirty="0" smtClean="0"/>
          </a:p>
          <a:p>
            <a:endParaRPr lang="en-US" dirty="0"/>
          </a:p>
        </p:txBody>
      </p:sp>
    </p:spTree>
    <p:extLst>
      <p:ext uri="{BB962C8B-B14F-4D97-AF65-F5344CB8AC3E}">
        <p14:creationId xmlns:p14="http://schemas.microsoft.com/office/powerpoint/2010/main" val="4949973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czars</a:t>
            </a:r>
            <a:endParaRPr lang="en-US" dirty="0"/>
          </a:p>
        </p:txBody>
      </p:sp>
      <p:sp>
        <p:nvSpPr>
          <p:cNvPr id="3" name="Content Placeholder 2"/>
          <p:cNvSpPr>
            <a:spLocks noGrp="1"/>
          </p:cNvSpPr>
          <p:nvPr>
            <p:ph sz="half" idx="1"/>
          </p:nvPr>
        </p:nvSpPr>
        <p:spPr/>
        <p:txBody>
          <a:bodyPr/>
          <a:lstStyle/>
          <a:p>
            <a:r>
              <a:rPr lang="en-US" dirty="0" smtClean="0"/>
              <a:t>Ivan III</a:t>
            </a:r>
          </a:p>
          <a:p>
            <a:r>
              <a:rPr lang="en-US" dirty="0" smtClean="0"/>
              <a:t>Known as “the great”</a:t>
            </a:r>
          </a:p>
          <a:p>
            <a:pPr lvl="1"/>
            <a:r>
              <a:rPr lang="en-US" dirty="0" smtClean="0"/>
              <a:t>1462-1505</a:t>
            </a:r>
          </a:p>
          <a:p>
            <a:pPr lvl="1"/>
            <a:endParaRPr lang="en-US" dirty="0" smtClean="0"/>
          </a:p>
          <a:p>
            <a:pPr lvl="1"/>
            <a:r>
              <a:rPr lang="en-US" dirty="0" smtClean="0"/>
              <a:t>Recovered land</a:t>
            </a:r>
          </a:p>
          <a:p>
            <a:pPr lvl="1"/>
            <a:endParaRPr lang="en-US" dirty="0" smtClean="0"/>
          </a:p>
          <a:p>
            <a:pPr lvl="1"/>
            <a:r>
              <a:rPr lang="en-US" dirty="0" smtClean="0"/>
              <a:t>Absolute rule </a:t>
            </a:r>
          </a:p>
          <a:p>
            <a:pPr marL="0" indent="0">
              <a:buNone/>
            </a:pPr>
            <a:endParaRPr lang="en-US" dirty="0" smtClean="0"/>
          </a:p>
          <a:p>
            <a:pPr lvl="1"/>
            <a:endParaRPr lang="en-US" dirty="0"/>
          </a:p>
        </p:txBody>
      </p:sp>
      <p:pic>
        <p:nvPicPr>
          <p:cNvPr id="5" name="Content Placeholder 4" descr="images-2.jpeg"/>
          <p:cNvPicPr>
            <a:picLocks noGrp="1" noChangeAspect="1"/>
          </p:cNvPicPr>
          <p:nvPr>
            <p:ph sz="half" idx="2"/>
          </p:nvPr>
        </p:nvPicPr>
        <p:blipFill>
          <a:blip r:embed="rId2"/>
          <a:srcRect l="-2271" r="-2271"/>
          <a:stretch>
            <a:fillRect/>
          </a:stretch>
        </p:blipFill>
        <p:spPr/>
      </p:pic>
    </p:spTree>
    <p:extLst>
      <p:ext uri="{BB962C8B-B14F-4D97-AF65-F5344CB8AC3E}">
        <p14:creationId xmlns:p14="http://schemas.microsoft.com/office/powerpoint/2010/main" val="1707050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czars</a:t>
            </a:r>
            <a:endParaRPr lang="en-US" dirty="0"/>
          </a:p>
        </p:txBody>
      </p:sp>
      <p:pic>
        <p:nvPicPr>
          <p:cNvPr id="5" name="Content Placeholder 4" descr="images-3.jpeg"/>
          <p:cNvPicPr>
            <a:picLocks noGrp="1" noChangeAspect="1"/>
          </p:cNvPicPr>
          <p:nvPr>
            <p:ph sz="half" idx="1"/>
          </p:nvPr>
        </p:nvPicPr>
        <p:blipFill>
          <a:blip r:embed="rId2"/>
          <a:srcRect l="-1805" r="-1805"/>
          <a:stretch>
            <a:fillRect/>
          </a:stretch>
        </p:blipFill>
        <p:spPr/>
      </p:pic>
      <p:sp>
        <p:nvSpPr>
          <p:cNvPr id="4" name="Content Placeholder 3"/>
          <p:cNvSpPr>
            <a:spLocks noGrp="1"/>
          </p:cNvSpPr>
          <p:nvPr>
            <p:ph sz="half" idx="2"/>
          </p:nvPr>
        </p:nvSpPr>
        <p:spPr/>
        <p:txBody>
          <a:bodyPr/>
          <a:lstStyle/>
          <a:p>
            <a:r>
              <a:rPr lang="en-US" dirty="0" smtClean="0"/>
              <a:t>Ivan IV</a:t>
            </a:r>
          </a:p>
          <a:p>
            <a:r>
              <a:rPr lang="en-US" dirty="0" smtClean="0"/>
              <a:t>Known as “the terrible”</a:t>
            </a:r>
          </a:p>
          <a:p>
            <a:pPr lvl="1"/>
            <a:r>
              <a:rPr lang="en-US" dirty="0" smtClean="0"/>
              <a:t>Centralized royal power</a:t>
            </a:r>
          </a:p>
          <a:p>
            <a:pPr lvl="2"/>
            <a:r>
              <a:rPr lang="en-US" dirty="0" smtClean="0"/>
              <a:t>Limited boyars/increased nobility</a:t>
            </a:r>
          </a:p>
          <a:p>
            <a:pPr lvl="1"/>
            <a:r>
              <a:rPr lang="en-US" dirty="0" smtClean="0"/>
              <a:t>Manor system</a:t>
            </a:r>
          </a:p>
          <a:p>
            <a:r>
              <a:rPr lang="en-US" dirty="0" smtClean="0"/>
              <a:t>1560 – unstable </a:t>
            </a:r>
          </a:p>
          <a:p>
            <a:pPr lvl="1"/>
            <a:r>
              <a:rPr lang="en-US" i="1" dirty="0" err="1" smtClean="0"/>
              <a:t>Oprichniki</a:t>
            </a:r>
            <a:r>
              <a:rPr lang="en-US" i="1" dirty="0" smtClean="0"/>
              <a:t> – agents of terror</a:t>
            </a:r>
          </a:p>
          <a:p>
            <a:pPr lvl="1"/>
            <a:endParaRPr lang="en-US" dirty="0" smtClean="0"/>
          </a:p>
          <a:p>
            <a:pPr lvl="1">
              <a:buNone/>
            </a:pPr>
            <a:r>
              <a:rPr lang="en-US" dirty="0" smtClean="0"/>
              <a:t>Brings Russia to ‘Time of Troubles’</a:t>
            </a:r>
            <a:endParaRPr lang="en-US" dirty="0"/>
          </a:p>
        </p:txBody>
      </p:sp>
    </p:spTree>
    <p:extLst>
      <p:ext uri="{BB962C8B-B14F-4D97-AF65-F5344CB8AC3E}">
        <p14:creationId xmlns:p14="http://schemas.microsoft.com/office/powerpoint/2010/main" val="34458959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7620000" cy="990600"/>
          </a:xfrm>
        </p:spPr>
        <p:txBody>
          <a:bodyPr/>
          <a:lstStyle/>
          <a:p>
            <a:r>
              <a:rPr lang="en-US" dirty="0" smtClean="0"/>
              <a:t>Ivan the terrible</a:t>
            </a:r>
            <a:endParaRPr lang="en-US" dirty="0"/>
          </a:p>
        </p:txBody>
      </p:sp>
      <p:pic>
        <p:nvPicPr>
          <p:cNvPr id="5" name="Picture Placeholder 4" descr="ivan-the-terrible-and-his-son-ivan-on-november-16-1581.jpg"/>
          <p:cNvPicPr>
            <a:picLocks noGrp="1" noChangeAspect="1"/>
          </p:cNvPicPr>
          <p:nvPr>
            <p:ph type="pic" idx="1"/>
          </p:nvPr>
        </p:nvPicPr>
        <p:blipFill>
          <a:blip r:embed="rId2"/>
          <a:srcRect l="-41050" r="-41050"/>
          <a:stretch>
            <a:fillRect/>
          </a:stretch>
        </p:blipFill>
        <p:spPr>
          <a:xfrm>
            <a:off x="0" y="265175"/>
            <a:ext cx="9263090" cy="4537460"/>
          </a:xfrm>
        </p:spPr>
      </p:pic>
      <p:sp>
        <p:nvSpPr>
          <p:cNvPr id="4" name="Text Placeholder 3"/>
          <p:cNvSpPr>
            <a:spLocks noGrp="1"/>
          </p:cNvSpPr>
          <p:nvPr>
            <p:ph type="body" sz="half" idx="2"/>
          </p:nvPr>
        </p:nvSpPr>
        <p:spPr>
          <a:xfrm>
            <a:off x="762000" y="5029200"/>
            <a:ext cx="7620000" cy="1129553"/>
          </a:xfrm>
        </p:spPr>
        <p:txBody>
          <a:bodyPr/>
          <a:lstStyle/>
          <a:p>
            <a:r>
              <a:rPr lang="en-US" dirty="0" smtClean="0"/>
              <a:t> </a:t>
            </a:r>
            <a:endParaRPr lang="en-US" dirty="0"/>
          </a:p>
        </p:txBody>
      </p:sp>
    </p:spTree>
    <p:extLst>
      <p:ext uri="{BB962C8B-B14F-4D97-AF65-F5344CB8AC3E}">
        <p14:creationId xmlns:p14="http://schemas.microsoft.com/office/powerpoint/2010/main" val="1729565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An influence that spread from the Byzantine Empire to Russia was the…</a:t>
            </a:r>
          </a:p>
          <a:p>
            <a:pPr lvl="0"/>
            <a:r>
              <a:rPr lang="en-US" dirty="0" smtClean="0"/>
              <a:t>Orthodox Christian Religion</a:t>
            </a:r>
          </a:p>
          <a:p>
            <a:pPr lvl="0"/>
            <a:r>
              <a:rPr lang="en-US" dirty="0" smtClean="0"/>
              <a:t>Use of Latin Alphabet</a:t>
            </a:r>
          </a:p>
          <a:p>
            <a:pPr lvl="0"/>
            <a:r>
              <a:rPr lang="en-US" dirty="0" smtClean="0"/>
              <a:t>Beginning of democracy </a:t>
            </a:r>
          </a:p>
          <a:p>
            <a:pPr lvl="0"/>
            <a:r>
              <a:rPr lang="en-US" dirty="0" smtClean="0"/>
              <a:t>Factory system</a:t>
            </a:r>
          </a:p>
          <a:p>
            <a:pPr>
              <a:buNone/>
            </a:pPr>
            <a:r>
              <a:rPr lang="en-US" dirty="0" smtClean="0"/>
              <a:t> </a:t>
            </a:r>
          </a:p>
          <a:p>
            <a:pPr>
              <a:buNone/>
            </a:pPr>
            <a:r>
              <a:rPr lang="en-US" dirty="0" smtClean="0"/>
              <a:t>In two-three sentences, explain how did the Byzantine Empire influenced early Russia?</a:t>
            </a:r>
          </a:p>
          <a:p>
            <a:endParaRPr lang="en-US" dirty="0"/>
          </a:p>
        </p:txBody>
      </p:sp>
    </p:spTree>
    <p:extLst>
      <p:ext uri="{BB962C8B-B14F-4D97-AF65-F5344CB8AC3E}">
        <p14:creationId xmlns:p14="http://schemas.microsoft.com/office/powerpoint/2010/main" val="180638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Constantinople </a:t>
            </a:r>
            <a:endParaRPr lang="en-US" dirty="0"/>
          </a:p>
        </p:txBody>
      </p:sp>
      <p:sp>
        <p:nvSpPr>
          <p:cNvPr id="3" name="Content Placeholder 2"/>
          <p:cNvSpPr>
            <a:spLocks noGrp="1"/>
          </p:cNvSpPr>
          <p:nvPr>
            <p:ph sz="half" idx="1"/>
          </p:nvPr>
        </p:nvSpPr>
        <p:spPr/>
        <p:txBody>
          <a:bodyPr>
            <a:normAutofit/>
          </a:bodyPr>
          <a:lstStyle/>
          <a:p>
            <a:r>
              <a:rPr lang="en-US" sz="2200" dirty="0" smtClean="0"/>
              <a:t>Previously known as Byzantium</a:t>
            </a:r>
          </a:p>
          <a:p>
            <a:pPr lvl="1"/>
            <a:r>
              <a:rPr lang="en-US" sz="2200" dirty="0" smtClean="0"/>
              <a:t>Ancient Greek city</a:t>
            </a:r>
          </a:p>
          <a:p>
            <a:r>
              <a:rPr lang="en-US" sz="2200" dirty="0" smtClean="0"/>
              <a:t>Geographic Features: </a:t>
            </a:r>
          </a:p>
          <a:p>
            <a:pPr lvl="1"/>
            <a:r>
              <a:rPr lang="en-US" sz="2200" dirty="0" smtClean="0"/>
              <a:t>Surrounded by water on 3 sides</a:t>
            </a:r>
          </a:p>
          <a:p>
            <a:pPr lvl="1"/>
            <a:r>
              <a:rPr lang="en-US" sz="2200" dirty="0" smtClean="0"/>
              <a:t>Harbors </a:t>
            </a:r>
          </a:p>
          <a:p>
            <a:pPr lvl="1"/>
            <a:r>
              <a:rPr lang="en-US" sz="2200" dirty="0" smtClean="0"/>
              <a:t>Fertile land </a:t>
            </a:r>
          </a:p>
        </p:txBody>
      </p:sp>
      <p:sp>
        <p:nvSpPr>
          <p:cNvPr id="4" name="Content Placeholder 3"/>
          <p:cNvSpPr>
            <a:spLocks noGrp="1"/>
          </p:cNvSpPr>
          <p:nvPr>
            <p:ph sz="half" idx="2"/>
          </p:nvPr>
        </p:nvSpPr>
        <p:spPr/>
        <p:txBody>
          <a:bodyPr>
            <a:noAutofit/>
          </a:bodyPr>
          <a:lstStyle/>
          <a:p>
            <a:r>
              <a:rPr lang="en-US" sz="2200" b="1" dirty="0" smtClean="0"/>
              <a:t>Positives</a:t>
            </a:r>
          </a:p>
          <a:p>
            <a:pPr lvl="1"/>
            <a:r>
              <a:rPr lang="en-US" sz="2200" b="1" dirty="0" smtClean="0"/>
              <a:t>Strategic trade  </a:t>
            </a:r>
          </a:p>
          <a:p>
            <a:pPr lvl="1"/>
            <a:r>
              <a:rPr lang="en-US" sz="2200" b="1" dirty="0" smtClean="0"/>
              <a:t>Military Access</a:t>
            </a:r>
          </a:p>
          <a:p>
            <a:pPr lvl="1"/>
            <a:r>
              <a:rPr lang="en-US" sz="2200" b="1" dirty="0" smtClean="0"/>
              <a:t>Land routes</a:t>
            </a:r>
          </a:p>
          <a:p>
            <a:r>
              <a:rPr lang="en-US" sz="2200" b="1" dirty="0" smtClean="0"/>
              <a:t>Negatives</a:t>
            </a:r>
          </a:p>
          <a:p>
            <a:pPr lvl="1"/>
            <a:r>
              <a:rPr lang="en-US" sz="2200" b="1" dirty="0" smtClean="0"/>
              <a:t>Ability to be attacked by sea</a:t>
            </a:r>
          </a:p>
          <a:p>
            <a:pPr lvl="1"/>
            <a:r>
              <a:rPr lang="en-US" sz="2200" b="1" dirty="0" smtClean="0"/>
              <a:t>Becomes a prime location</a:t>
            </a:r>
          </a:p>
          <a:p>
            <a:pPr lvl="1"/>
            <a:endParaRPr lang="en-US" sz="2200" dirty="0"/>
          </a:p>
        </p:txBody>
      </p:sp>
    </p:spTree>
    <p:extLst>
      <p:ext uri="{BB962C8B-B14F-4D97-AF65-F5344CB8AC3E}">
        <p14:creationId xmlns:p14="http://schemas.microsoft.com/office/powerpoint/2010/main" val="1710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300" dirty="0" smtClean="0"/>
              <a:t>AIM: How did geography and ethnic diversity contribute to the turmoil of Eastern European history?</a:t>
            </a:r>
            <a:endParaRPr lang="en-US" sz="4300" dirty="0"/>
          </a:p>
        </p:txBody>
      </p:sp>
      <p:sp>
        <p:nvSpPr>
          <p:cNvPr id="3" name="Subtitle 2"/>
          <p:cNvSpPr>
            <a:spLocks noGrp="1"/>
          </p:cNvSpPr>
          <p:nvPr>
            <p:ph type="subTitle" idx="1"/>
          </p:nvPr>
        </p:nvSpPr>
        <p:spPr/>
        <p:txBody>
          <a:bodyPr>
            <a:normAutofit/>
          </a:bodyPr>
          <a:lstStyle/>
          <a:p>
            <a:r>
              <a:rPr lang="en-US" sz="3000" dirty="0" smtClean="0"/>
              <a:t>Do Now: What do you know about present day Eastern Europe?</a:t>
            </a:r>
            <a:endParaRPr lang="en-US" sz="3000" dirty="0"/>
          </a:p>
        </p:txBody>
      </p:sp>
    </p:spTree>
    <p:extLst>
      <p:ext uri="{BB962C8B-B14F-4D97-AF65-F5344CB8AC3E}">
        <p14:creationId xmlns:p14="http://schemas.microsoft.com/office/powerpoint/2010/main" val="711088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sternEurop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987" y="369046"/>
            <a:ext cx="6107953" cy="6107953"/>
          </a:xfrm>
          <a:prstGeom prst="rect">
            <a:avLst/>
          </a:prstGeom>
        </p:spPr>
      </p:pic>
    </p:spTree>
    <p:extLst>
      <p:ext uri="{BB962C8B-B14F-4D97-AF65-F5344CB8AC3E}">
        <p14:creationId xmlns:p14="http://schemas.microsoft.com/office/powerpoint/2010/main" val="2703463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4" y="244158"/>
            <a:ext cx="8585009" cy="1339850"/>
          </a:xfrm>
        </p:spPr>
        <p:txBody>
          <a:bodyPr>
            <a:normAutofit fontScale="90000"/>
          </a:bodyPr>
          <a:lstStyle/>
          <a:p>
            <a:r>
              <a:rPr lang="en-US" dirty="0" smtClean="0"/>
              <a:t>Geography Shapes Eastern Europe</a:t>
            </a:r>
            <a:endParaRPr lang="en-US" dirty="0"/>
          </a:p>
        </p:txBody>
      </p:sp>
      <p:sp>
        <p:nvSpPr>
          <p:cNvPr id="3" name="Content Placeholder 2"/>
          <p:cNvSpPr>
            <a:spLocks noGrp="1"/>
          </p:cNvSpPr>
          <p:nvPr>
            <p:ph sz="half" idx="1"/>
          </p:nvPr>
        </p:nvSpPr>
        <p:spPr>
          <a:xfrm>
            <a:off x="448235" y="1867648"/>
            <a:ext cx="8217647" cy="4207716"/>
          </a:xfrm>
        </p:spPr>
        <p:txBody>
          <a:bodyPr/>
          <a:lstStyle/>
          <a:p>
            <a:r>
              <a:rPr lang="en-US" dirty="0" smtClean="0"/>
              <a:t>Wide swath of territory between German-speaking Central Europe to the west and the largest Slavic nation, Russia, to the east</a:t>
            </a:r>
          </a:p>
          <a:p>
            <a:r>
              <a:rPr lang="en-US" u="sng" dirty="0" smtClean="0"/>
              <a:t>Balkan Peninsula</a:t>
            </a:r>
            <a:r>
              <a:rPr lang="en-US" dirty="0" smtClean="0"/>
              <a:t>: roughly triangular arm of land that juts southward into the warm Mediterranean </a:t>
            </a:r>
          </a:p>
          <a:p>
            <a:r>
              <a:rPr lang="en-US" dirty="0" smtClean="0"/>
              <a:t>River routes create goods and cultural influences</a:t>
            </a:r>
            <a:endParaRPr lang="en-US" dirty="0"/>
          </a:p>
        </p:txBody>
      </p:sp>
    </p:spTree>
    <p:extLst>
      <p:ext uri="{BB962C8B-B14F-4D97-AF65-F5344CB8AC3E}">
        <p14:creationId xmlns:p14="http://schemas.microsoft.com/office/powerpoint/2010/main" val="2941357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50" y="244158"/>
            <a:ext cx="8529799" cy="1339850"/>
          </a:xfrm>
        </p:spPr>
        <p:txBody>
          <a:bodyPr>
            <a:normAutofit fontScale="90000"/>
          </a:bodyPr>
          <a:lstStyle/>
          <a:p>
            <a:r>
              <a:rPr lang="en-US" dirty="0" smtClean="0"/>
              <a:t>Migrations Contribute to Diversity</a:t>
            </a:r>
            <a:endParaRPr lang="en-US" dirty="0"/>
          </a:p>
        </p:txBody>
      </p:sp>
      <p:sp>
        <p:nvSpPr>
          <p:cNvPr id="4" name="Content Placeholder 3"/>
          <p:cNvSpPr>
            <a:spLocks noGrp="1"/>
          </p:cNvSpPr>
          <p:nvPr>
            <p:ph sz="half" idx="2"/>
          </p:nvPr>
        </p:nvSpPr>
        <p:spPr>
          <a:xfrm>
            <a:off x="552824" y="1852706"/>
            <a:ext cx="8113057" cy="4222657"/>
          </a:xfrm>
        </p:spPr>
        <p:txBody>
          <a:bodyPr/>
          <a:lstStyle/>
          <a:p>
            <a:r>
              <a:rPr lang="en-US" dirty="0" smtClean="0"/>
              <a:t>Geography contributes to cultural diversity</a:t>
            </a:r>
          </a:p>
          <a:p>
            <a:r>
              <a:rPr lang="en-US" u="sng" dirty="0" smtClean="0"/>
              <a:t>Ethnic group</a:t>
            </a:r>
            <a:r>
              <a:rPr lang="en-US" dirty="0" smtClean="0"/>
              <a:t>: a group of people who share the same language and cultural heritage</a:t>
            </a:r>
          </a:p>
          <a:p>
            <a:r>
              <a:rPr lang="en-US" dirty="0" smtClean="0"/>
              <a:t>Christians, Muslims and Jews all influence the region</a:t>
            </a:r>
          </a:p>
          <a:p>
            <a:pPr lvl="1"/>
            <a:r>
              <a:rPr lang="en-US" dirty="0" smtClean="0"/>
              <a:t>Jews specifically migrate to Poland</a:t>
            </a:r>
          </a:p>
          <a:p>
            <a:endParaRPr lang="en-US" dirty="0"/>
          </a:p>
        </p:txBody>
      </p:sp>
    </p:spTree>
    <p:extLst>
      <p:ext uri="{BB962C8B-B14F-4D97-AF65-F5344CB8AC3E}">
        <p14:creationId xmlns:p14="http://schemas.microsoft.com/office/powerpoint/2010/main" val="14306844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158"/>
            <a:ext cx="9144000" cy="1339850"/>
          </a:xfrm>
        </p:spPr>
        <p:txBody>
          <a:bodyPr>
            <a:normAutofit/>
          </a:bodyPr>
          <a:lstStyle/>
          <a:p>
            <a:r>
              <a:rPr lang="en-US" dirty="0" smtClean="0"/>
              <a:t>Three Early Kingdoms Develop</a:t>
            </a:r>
            <a:endParaRPr lang="en-US" dirty="0"/>
          </a:p>
        </p:txBody>
      </p:sp>
      <p:sp>
        <p:nvSpPr>
          <p:cNvPr id="3" name="Content Placeholder 2"/>
          <p:cNvSpPr>
            <a:spLocks noGrp="1"/>
          </p:cNvSpPr>
          <p:nvPr>
            <p:ph sz="half" idx="1"/>
          </p:nvPr>
        </p:nvSpPr>
        <p:spPr>
          <a:xfrm>
            <a:off x="433294" y="1822824"/>
            <a:ext cx="8262471" cy="4512235"/>
          </a:xfrm>
        </p:spPr>
        <p:txBody>
          <a:bodyPr>
            <a:normAutofit/>
          </a:bodyPr>
          <a:lstStyle/>
          <a:p>
            <a:r>
              <a:rPr lang="en-US" dirty="0" smtClean="0"/>
              <a:t>Poland</a:t>
            </a:r>
          </a:p>
          <a:p>
            <a:pPr lvl="1"/>
            <a:r>
              <a:rPr lang="en-US" dirty="0" smtClean="0"/>
              <a:t>Largest state in Europe</a:t>
            </a:r>
          </a:p>
          <a:p>
            <a:pPr lvl="1"/>
            <a:r>
              <a:rPr lang="en-US" dirty="0" smtClean="0"/>
              <a:t>Political power gradually shifted from monarch to nobles </a:t>
            </a:r>
          </a:p>
          <a:p>
            <a:pPr lvl="2"/>
            <a:r>
              <a:rPr lang="en-US" dirty="0" smtClean="0"/>
              <a:t>Diet (assembly)</a:t>
            </a:r>
          </a:p>
          <a:p>
            <a:r>
              <a:rPr lang="en-US" dirty="0" smtClean="0"/>
              <a:t>Hungary</a:t>
            </a:r>
          </a:p>
          <a:p>
            <a:pPr lvl="1"/>
            <a:r>
              <a:rPr lang="en-US" dirty="0" smtClean="0"/>
              <a:t>Magyars settle in Hungary</a:t>
            </a:r>
          </a:p>
          <a:p>
            <a:pPr lvl="1"/>
            <a:r>
              <a:rPr lang="en-US" dirty="0" smtClean="0"/>
              <a:t>Golden Bull of 1222: limits royal power</a:t>
            </a:r>
          </a:p>
          <a:p>
            <a:r>
              <a:rPr lang="en-US" dirty="0" smtClean="0"/>
              <a:t>Serbs</a:t>
            </a:r>
          </a:p>
          <a:p>
            <a:pPr lvl="1"/>
            <a:r>
              <a:rPr lang="en-US" dirty="0" smtClean="0"/>
              <a:t>Heavily influenced by Byzantines</a:t>
            </a:r>
          </a:p>
        </p:txBody>
      </p:sp>
    </p:spTree>
    <p:extLst>
      <p:ext uri="{BB962C8B-B14F-4D97-AF65-F5344CB8AC3E}">
        <p14:creationId xmlns:p14="http://schemas.microsoft.com/office/powerpoint/2010/main" val="150241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38" y="244158"/>
            <a:ext cx="8673538" cy="1339850"/>
          </a:xfrm>
        </p:spPr>
        <p:txBody>
          <a:bodyPr>
            <a:normAutofit/>
          </a:bodyPr>
          <a:lstStyle/>
          <a:p>
            <a:r>
              <a:rPr lang="en-US" dirty="0" smtClean="0"/>
              <a:t>Timeline Activity</a:t>
            </a:r>
            <a:endParaRPr lang="en-US" dirty="0"/>
          </a:p>
        </p:txBody>
      </p:sp>
      <p:sp>
        <p:nvSpPr>
          <p:cNvPr id="3" name="Content Placeholder 2"/>
          <p:cNvSpPr>
            <a:spLocks noGrp="1"/>
          </p:cNvSpPr>
          <p:nvPr>
            <p:ph idx="1"/>
          </p:nvPr>
        </p:nvSpPr>
        <p:spPr>
          <a:xfrm>
            <a:off x="216838" y="1670667"/>
            <a:ext cx="4340221" cy="5067803"/>
          </a:xfrm>
        </p:spPr>
        <p:txBody>
          <a:bodyPr>
            <a:normAutofit fontScale="85000" lnSpcReduction="10000"/>
          </a:bodyPr>
          <a:lstStyle/>
          <a:p>
            <a:r>
              <a:rPr lang="en-US" dirty="0" smtClean="0"/>
              <a:t>Three Early Eastern European Kingdoms</a:t>
            </a:r>
          </a:p>
          <a:p>
            <a:r>
              <a:rPr lang="en-US" dirty="0" smtClean="0"/>
              <a:t>Instructions:</a:t>
            </a:r>
          </a:p>
          <a:p>
            <a:pPr lvl="1"/>
            <a:r>
              <a:rPr lang="en-US" dirty="0" smtClean="0"/>
              <a:t>Each group will make a timeline from a certain period in Byzantine History using notes and reference materials</a:t>
            </a:r>
          </a:p>
          <a:p>
            <a:pPr lvl="1"/>
            <a:r>
              <a:rPr lang="en-US" dirty="0" smtClean="0"/>
              <a:t>Label – </a:t>
            </a:r>
          </a:p>
          <a:p>
            <a:pPr lvl="2"/>
            <a:r>
              <a:rPr lang="en-US" dirty="0" smtClean="0"/>
              <a:t>1. Leaders</a:t>
            </a:r>
          </a:p>
          <a:p>
            <a:pPr lvl="2"/>
            <a:r>
              <a:rPr lang="en-US" dirty="0" smtClean="0"/>
              <a:t>2. Military Expansion or Shrinkage</a:t>
            </a:r>
          </a:p>
          <a:p>
            <a:pPr lvl="2"/>
            <a:r>
              <a:rPr lang="en-US" dirty="0" smtClean="0"/>
              <a:t>3. Economic Developments</a:t>
            </a:r>
          </a:p>
          <a:p>
            <a:pPr lvl="2"/>
            <a:r>
              <a:rPr lang="en-US" dirty="0" smtClean="0"/>
              <a:t>4. Social Changes</a:t>
            </a:r>
          </a:p>
          <a:p>
            <a:pPr lvl="2"/>
            <a:r>
              <a:rPr lang="en-US" dirty="0" smtClean="0"/>
              <a:t>5. Religion</a:t>
            </a:r>
          </a:p>
          <a:p>
            <a:pPr lvl="1"/>
            <a:r>
              <a:rPr lang="en-US" dirty="0" smtClean="0"/>
              <a:t>Write brief analysis (3-6 sentences) of what your overall timeline shows</a:t>
            </a:r>
          </a:p>
        </p:txBody>
      </p:sp>
      <p:sp>
        <p:nvSpPr>
          <p:cNvPr id="4" name="Content Placeholder 3"/>
          <p:cNvSpPr txBox="1">
            <a:spLocks/>
          </p:cNvSpPr>
          <p:nvPr/>
        </p:nvSpPr>
        <p:spPr>
          <a:xfrm>
            <a:off x="4648198" y="1852706"/>
            <a:ext cx="4242177" cy="4222657"/>
          </a:xfrm>
          <a:prstGeom prst="rect">
            <a:avLst/>
          </a:prstGeom>
        </p:spPr>
        <p:txBody>
          <a:bodyPr>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0000"/>
                </a:solidFill>
              </a:rPr>
              <a:t>What you need:</a:t>
            </a:r>
          </a:p>
          <a:p>
            <a:pPr lvl="1"/>
            <a:r>
              <a:rPr lang="en-US" dirty="0" smtClean="0">
                <a:solidFill>
                  <a:srgbClr val="FF0000"/>
                </a:solidFill>
              </a:rPr>
              <a:t>Minimum - 15 events on your timeline</a:t>
            </a:r>
          </a:p>
          <a:p>
            <a:pPr lvl="1"/>
            <a:r>
              <a:rPr lang="en-US" dirty="0">
                <a:solidFill>
                  <a:srgbClr val="FF0000"/>
                </a:solidFill>
              </a:rPr>
              <a:t>4</a:t>
            </a:r>
            <a:r>
              <a:rPr lang="en-US" dirty="0" smtClean="0">
                <a:solidFill>
                  <a:srgbClr val="FF0000"/>
                </a:solidFill>
              </a:rPr>
              <a:t> leaders (political or religious)</a:t>
            </a:r>
          </a:p>
          <a:p>
            <a:pPr lvl="1"/>
            <a:r>
              <a:rPr lang="en-US" dirty="0" smtClean="0">
                <a:solidFill>
                  <a:srgbClr val="FF0000"/>
                </a:solidFill>
              </a:rPr>
              <a:t>At least 3 religious event</a:t>
            </a:r>
          </a:p>
          <a:p>
            <a:pPr lvl="1"/>
            <a:r>
              <a:rPr lang="en-US" dirty="0" smtClean="0">
                <a:solidFill>
                  <a:srgbClr val="FF0000"/>
                </a:solidFill>
              </a:rPr>
              <a:t>At least 3 political event</a:t>
            </a:r>
          </a:p>
          <a:p>
            <a:pPr lvl="1"/>
            <a:r>
              <a:rPr lang="en-US" dirty="0" smtClean="0">
                <a:solidFill>
                  <a:srgbClr val="FF0000"/>
                </a:solidFill>
              </a:rPr>
              <a:t>At least 2 military event</a:t>
            </a:r>
          </a:p>
          <a:p>
            <a:pPr lvl="1"/>
            <a:r>
              <a:rPr lang="en-US" dirty="0" smtClean="0">
                <a:solidFill>
                  <a:srgbClr val="FF0000"/>
                </a:solidFill>
              </a:rPr>
              <a:t>At least 2 economic event</a:t>
            </a:r>
          </a:p>
          <a:p>
            <a:pPr lvl="1"/>
            <a:r>
              <a:rPr lang="en-US" dirty="0" smtClean="0">
                <a:solidFill>
                  <a:srgbClr val="FF0000"/>
                </a:solidFill>
              </a:rPr>
              <a:t>At least 1 drawing</a:t>
            </a:r>
          </a:p>
        </p:txBody>
      </p:sp>
    </p:spTree>
    <p:extLst>
      <p:ext uri="{BB962C8B-B14F-4D97-AF65-F5344CB8AC3E}">
        <p14:creationId xmlns:p14="http://schemas.microsoft.com/office/powerpoint/2010/main" val="216603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Constantinople</a:t>
            </a:r>
            <a:endParaRPr lang="en-US" dirty="0"/>
          </a:p>
        </p:txBody>
      </p:sp>
      <p:sp>
        <p:nvSpPr>
          <p:cNvPr id="3" name="Content Placeholder 2"/>
          <p:cNvSpPr>
            <a:spLocks noGrp="1"/>
          </p:cNvSpPr>
          <p:nvPr>
            <p:ph idx="1"/>
          </p:nvPr>
        </p:nvSpPr>
        <p:spPr>
          <a:xfrm>
            <a:off x="289902" y="2038256"/>
            <a:ext cx="8434998" cy="4228073"/>
          </a:xfrm>
        </p:spPr>
        <p:txBody>
          <a:bodyPr>
            <a:noAutofit/>
          </a:bodyPr>
          <a:lstStyle/>
          <a:p>
            <a:r>
              <a:rPr lang="en-US" dirty="0" smtClean="0"/>
              <a:t>Became the </a:t>
            </a:r>
            <a:r>
              <a:rPr lang="en-US" b="1" dirty="0" smtClean="0"/>
              <a:t>capital </a:t>
            </a:r>
            <a:r>
              <a:rPr lang="en-US" dirty="0" smtClean="0"/>
              <a:t>and </a:t>
            </a:r>
            <a:r>
              <a:rPr lang="en-US" b="1" dirty="0" smtClean="0"/>
              <a:t>vital center </a:t>
            </a:r>
            <a:r>
              <a:rPr lang="en-US" dirty="0" smtClean="0"/>
              <a:t>of the empire</a:t>
            </a:r>
          </a:p>
          <a:p>
            <a:r>
              <a:rPr lang="en-US" dirty="0" smtClean="0"/>
              <a:t>Key trade routes </a:t>
            </a:r>
            <a:r>
              <a:rPr lang="en-US" b="1" dirty="0" smtClean="0"/>
              <a:t>linking Europe and Asia</a:t>
            </a:r>
          </a:p>
          <a:p>
            <a:pPr lvl="1"/>
            <a:r>
              <a:rPr lang="en-US" sz="2000" dirty="0" smtClean="0"/>
              <a:t>For centuries, it was one of the busiest marketplaces in Europe</a:t>
            </a:r>
          </a:p>
          <a:p>
            <a:pPr lvl="1"/>
            <a:r>
              <a:rPr lang="en-US" sz="2000" dirty="0" smtClean="0"/>
              <a:t>Items: </a:t>
            </a:r>
          </a:p>
          <a:p>
            <a:pPr lvl="2"/>
            <a:r>
              <a:rPr lang="en-US" sz="2000" dirty="0" smtClean="0"/>
              <a:t>Silks</a:t>
            </a:r>
          </a:p>
          <a:p>
            <a:pPr lvl="2"/>
            <a:r>
              <a:rPr lang="en-US" sz="2000" dirty="0" smtClean="0"/>
              <a:t>Wheat</a:t>
            </a:r>
          </a:p>
          <a:p>
            <a:pPr lvl="2"/>
            <a:r>
              <a:rPr lang="en-US" sz="2000" dirty="0" smtClean="0"/>
              <a:t>Gems</a:t>
            </a:r>
          </a:p>
          <a:p>
            <a:pPr lvl="2"/>
            <a:r>
              <a:rPr lang="en-US" sz="2000" dirty="0" smtClean="0"/>
              <a:t>Spices</a:t>
            </a:r>
          </a:p>
          <a:p>
            <a:pPr lvl="2"/>
            <a:r>
              <a:rPr lang="en-US" sz="2000" dirty="0" smtClean="0"/>
              <a:t>Furs</a:t>
            </a:r>
          </a:p>
          <a:p>
            <a:r>
              <a:rPr lang="en-US" b="1" dirty="0" smtClean="0"/>
              <a:t>Place of luxury and splendor  </a:t>
            </a:r>
          </a:p>
        </p:txBody>
      </p:sp>
    </p:spTree>
    <p:extLst>
      <p:ext uri="{BB962C8B-B14F-4D97-AF65-F5344CB8AC3E}">
        <p14:creationId xmlns:p14="http://schemas.microsoft.com/office/powerpoint/2010/main" val="360644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512"/>
            <a:ext cx="8915400" cy="914400"/>
          </a:xfrm>
        </p:spPr>
        <p:txBody>
          <a:bodyPr/>
          <a:lstStyle/>
          <a:p>
            <a:r>
              <a:rPr lang="en-US" dirty="0" smtClean="0"/>
              <a:t>III. The Age of Justinian</a:t>
            </a:r>
            <a:endParaRPr lang="en-US" dirty="0"/>
          </a:p>
        </p:txBody>
      </p:sp>
      <p:pic>
        <p:nvPicPr>
          <p:cNvPr id="5" name="Content Placeholder 4" descr="220px-Meister_von_San_Vitale_in_Ravenna.jpg"/>
          <p:cNvPicPr>
            <a:picLocks noGrp="1" noChangeAspect="1"/>
          </p:cNvPicPr>
          <p:nvPr>
            <p:ph idx="1"/>
          </p:nvPr>
        </p:nvPicPr>
        <p:blipFill>
          <a:blip r:embed="rId2"/>
          <a:srcRect l="-13752" r="-13752"/>
          <a:stretch>
            <a:fillRect/>
          </a:stretch>
        </p:blipFill>
        <p:spPr>
          <a:xfrm>
            <a:off x="4815514" y="2025776"/>
            <a:ext cx="4099886" cy="4237863"/>
          </a:xfrm>
        </p:spPr>
      </p:pic>
      <p:sp>
        <p:nvSpPr>
          <p:cNvPr id="4" name="Text Placeholder 3"/>
          <p:cNvSpPr>
            <a:spLocks noGrp="1"/>
          </p:cNvSpPr>
          <p:nvPr>
            <p:ph type="body" sz="half" idx="2"/>
          </p:nvPr>
        </p:nvSpPr>
        <p:spPr>
          <a:xfrm>
            <a:off x="358927" y="1808552"/>
            <a:ext cx="4108185" cy="4762979"/>
          </a:xfrm>
        </p:spPr>
        <p:txBody>
          <a:bodyPr>
            <a:noAutofit/>
          </a:bodyPr>
          <a:lstStyle/>
          <a:p>
            <a:r>
              <a:rPr lang="en-US" sz="2400" dirty="0" smtClean="0"/>
              <a:t>Ruled 527-565</a:t>
            </a:r>
          </a:p>
          <a:p>
            <a:r>
              <a:rPr lang="en-US" sz="2400" dirty="0" smtClean="0"/>
              <a:t>Wanted to </a:t>
            </a:r>
            <a:r>
              <a:rPr lang="en-US" sz="2400" b="1" dirty="0" smtClean="0"/>
              <a:t>revive ancient Rome</a:t>
            </a:r>
          </a:p>
          <a:p>
            <a:r>
              <a:rPr lang="en-US" sz="2400" dirty="0" smtClean="0"/>
              <a:t>Launched a program to </a:t>
            </a:r>
            <a:r>
              <a:rPr lang="en-US" sz="2400" b="1" dirty="0" smtClean="0"/>
              <a:t>beautify Constantinople </a:t>
            </a:r>
          </a:p>
          <a:p>
            <a:r>
              <a:rPr lang="en-US" sz="2400" dirty="0" smtClean="0"/>
              <a:t>Ruled as an </a:t>
            </a:r>
            <a:r>
              <a:rPr lang="en-US" sz="2400" b="1" u="sng" dirty="0" smtClean="0"/>
              <a:t>autocrat</a:t>
            </a:r>
          </a:p>
          <a:p>
            <a:r>
              <a:rPr lang="en-US" sz="2400" dirty="0" smtClean="0"/>
              <a:t>Deemed Christ’s co-ruler on Earth</a:t>
            </a:r>
          </a:p>
          <a:p>
            <a:endParaRPr lang="en-US" sz="2400" dirty="0" smtClean="0"/>
          </a:p>
        </p:txBody>
      </p:sp>
    </p:spTree>
    <p:extLst>
      <p:ext uri="{BB962C8B-B14F-4D97-AF65-F5344CB8AC3E}">
        <p14:creationId xmlns:p14="http://schemas.microsoft.com/office/powerpoint/2010/main" val="11241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900" decel="100000" fill="hold"/>
                                        <p:tgtEl>
                                          <p:spTgt spid="4">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slide(fromBottom)">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TotalTime>
  <Words>2301</Words>
  <Application>Microsoft Macintosh PowerPoint</Application>
  <PresentationFormat>On-screen Show (4:3)</PresentationFormat>
  <Paragraphs>435</Paragraphs>
  <Slides>75</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75</vt:i4>
      </vt:variant>
    </vt:vector>
  </HeadingPairs>
  <TitlesOfParts>
    <vt:vector size="86" baseType="lpstr">
      <vt:lpstr>Brush Script MT</vt:lpstr>
      <vt:lpstr>Calibri</vt:lpstr>
      <vt:lpstr>Calisto MT</vt:lpstr>
      <vt:lpstr>Century Gothic</vt:lpstr>
      <vt:lpstr>Perpetua Titling MT</vt:lpstr>
      <vt:lpstr>Wingdings</vt:lpstr>
      <vt:lpstr>Wingdings 2</vt:lpstr>
      <vt:lpstr>Arial</vt:lpstr>
      <vt:lpstr>Perspective</vt:lpstr>
      <vt:lpstr>Capital</vt:lpstr>
      <vt:lpstr>Precedent</vt:lpstr>
      <vt:lpstr>Aim: What made the Byzantine Empire rich and successful for so long?</vt:lpstr>
      <vt:lpstr>Setting the Scene</vt:lpstr>
      <vt:lpstr>I. Constantine </vt:lpstr>
      <vt:lpstr>Constantine the Great?</vt:lpstr>
      <vt:lpstr>Constantinople </vt:lpstr>
      <vt:lpstr>PowerPoint Presentation</vt:lpstr>
      <vt:lpstr>II. Constantinople </vt:lpstr>
      <vt:lpstr>Constantinople</vt:lpstr>
      <vt:lpstr>III. The Age of Justinian</vt:lpstr>
      <vt:lpstr>Age of Justinian </vt:lpstr>
      <vt:lpstr>Justinian Code of Law</vt:lpstr>
      <vt:lpstr>The Byzantine Empire Expands </vt:lpstr>
      <vt:lpstr>Byzantine Empire Expands</vt:lpstr>
      <vt:lpstr>PowerPoint Presentation</vt:lpstr>
      <vt:lpstr>PowerPoint Presentation</vt:lpstr>
      <vt:lpstr>IV. Hagia Sophia</vt:lpstr>
      <vt:lpstr>V. Theodora</vt:lpstr>
      <vt:lpstr>VI. The Nika Riots</vt:lpstr>
      <vt:lpstr>The Nika Riots</vt:lpstr>
      <vt:lpstr>Class Activity </vt:lpstr>
      <vt:lpstr>PowerPoint Presentation</vt:lpstr>
      <vt:lpstr>PowerPoint Presentation</vt:lpstr>
      <vt:lpstr>Let’s Summarize</vt:lpstr>
      <vt:lpstr>Aim: Why did the Byzantine Empire finally crumble? </vt:lpstr>
      <vt:lpstr>Byzantine Christianity</vt:lpstr>
      <vt:lpstr>Christianity in the Byzantine Empire</vt:lpstr>
      <vt:lpstr>Divisions Grow</vt:lpstr>
      <vt:lpstr>Primary Source Analysis</vt:lpstr>
      <vt:lpstr>Divisions Grow</vt:lpstr>
      <vt:lpstr>PowerPoint Presentation</vt:lpstr>
      <vt:lpstr>The Great Schism</vt:lpstr>
      <vt:lpstr>The Great Schism</vt:lpstr>
      <vt:lpstr>A Shrinking Empire</vt:lpstr>
      <vt:lpstr>PowerPoint Presentation</vt:lpstr>
      <vt:lpstr>PowerPoint Presentation</vt:lpstr>
      <vt:lpstr>PowerPoint Presentation</vt:lpstr>
      <vt:lpstr>PowerPoint Presentation</vt:lpstr>
      <vt:lpstr>The Ottomans</vt:lpstr>
      <vt:lpstr>Siege Of Constantinople </vt:lpstr>
      <vt:lpstr>History’s Turning Point</vt:lpstr>
      <vt:lpstr>The Fall of Constantinople</vt:lpstr>
      <vt:lpstr>Fall of Constantinople The Byzantine Point of View  Primary Source Close Reading</vt:lpstr>
      <vt:lpstr>Let’s Summarize…</vt:lpstr>
      <vt:lpstr>Aim: How did the geography and the migrations of different peoples influence the rise of Russia? </vt:lpstr>
      <vt:lpstr>Cultural Diffusion</vt:lpstr>
      <vt:lpstr>Setting the scene</vt:lpstr>
      <vt:lpstr>Geography of Russia</vt:lpstr>
      <vt:lpstr>Geography of Russia</vt:lpstr>
      <vt:lpstr>Geography of Russia</vt:lpstr>
      <vt:lpstr>Early Russia</vt:lpstr>
      <vt:lpstr>Byzantine Influences</vt:lpstr>
      <vt:lpstr>Primary source analysis</vt:lpstr>
      <vt:lpstr>PowerPoint Presentation</vt:lpstr>
      <vt:lpstr>Byzantine influences</vt:lpstr>
      <vt:lpstr>Cyril and Methodius</vt:lpstr>
      <vt:lpstr>Graphic Organizer</vt:lpstr>
      <vt:lpstr>EARLY RUSSIANS</vt:lpstr>
      <vt:lpstr>early russians</vt:lpstr>
      <vt:lpstr>The varangian rus</vt:lpstr>
      <vt:lpstr>Growth of kiev</vt:lpstr>
      <vt:lpstr>Decline of kiev</vt:lpstr>
      <vt:lpstr>Mongol conquest</vt:lpstr>
      <vt:lpstr>Mongol impact</vt:lpstr>
      <vt:lpstr>Mongol Influence</vt:lpstr>
      <vt:lpstr>Moscow takes lead</vt:lpstr>
      <vt:lpstr>Russian czars</vt:lpstr>
      <vt:lpstr>Russian czars</vt:lpstr>
      <vt:lpstr>Ivan the terrible</vt:lpstr>
      <vt:lpstr>Exit slip</vt:lpstr>
      <vt:lpstr>AIM: How did geography and ethnic diversity contribute to the turmoil of Eastern European history?</vt:lpstr>
      <vt:lpstr>PowerPoint Presentation</vt:lpstr>
      <vt:lpstr>Geography Shapes Eastern Europe</vt:lpstr>
      <vt:lpstr>Migrations Contribute to Diversity</vt:lpstr>
      <vt:lpstr>Three Early Kingdoms Develop</vt:lpstr>
      <vt:lpstr>Timeline Activity</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How did the Byzantine Empire Originate? </dc:title>
  <dc:creator>Krista Rappoccio</dc:creator>
  <cp:lastModifiedBy>Rappoccio Krista</cp:lastModifiedBy>
  <cp:revision>25</cp:revision>
  <dcterms:created xsi:type="dcterms:W3CDTF">2015-02-03T20:51:48Z</dcterms:created>
  <dcterms:modified xsi:type="dcterms:W3CDTF">2017-03-14T14:35:25Z</dcterms:modified>
</cp:coreProperties>
</file>