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60" r:id="rId2"/>
    <p:sldId id="261" r:id="rId3"/>
    <p:sldId id="262" r:id="rId4"/>
    <p:sldId id="263" r:id="rId5"/>
    <p:sldId id="259" r:id="rId6"/>
    <p:sldId id="257" r:id="rId7"/>
    <p:sldId id="258"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4" d="100"/>
          <a:sy n="94" d="100"/>
        </p:scale>
        <p:origin x="-1284" y="17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A4E6DD3E-905A-5E44-B6C3-8B2CC8953DFB}" type="datetimeFigureOut">
              <a:rPr lang="en-US" smtClean="0"/>
              <a:t>3/17/2014</a:t>
            </a:fld>
            <a:endParaRPr lang="en-US"/>
          </a:p>
        </p:txBody>
      </p:sp>
      <p:sp>
        <p:nvSpPr>
          <p:cNvPr id="23" name="Slide Number Placeholder 22"/>
          <p:cNvSpPr>
            <a:spLocks noGrp="1"/>
          </p:cNvSpPr>
          <p:nvPr>
            <p:ph type="sldNum" sz="quarter" idx="11"/>
          </p:nvPr>
        </p:nvSpPr>
        <p:spPr/>
        <p:txBody>
          <a:bodyPr/>
          <a:lstStyle/>
          <a:p>
            <a:fld id="{39DBD147-1CAF-6D46-AC78-89D31C8F390B}"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E6DD3E-905A-5E44-B6C3-8B2CC8953DFB}" type="datetimeFigureOut">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BD147-1CAF-6D46-AC78-89D31C8F39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E6DD3E-905A-5E44-B6C3-8B2CC8953DFB}" type="datetimeFigureOut">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BD147-1CAF-6D46-AC78-89D31C8F39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A4E6DD3E-905A-5E44-B6C3-8B2CC8953DFB}" type="datetimeFigureOut">
              <a:rPr lang="en-US" smtClean="0"/>
              <a:t>3/17/2014</a:t>
            </a:fld>
            <a:endParaRPr lang="en-US"/>
          </a:p>
        </p:txBody>
      </p:sp>
      <p:sp>
        <p:nvSpPr>
          <p:cNvPr id="19" name="Slide Number Placeholder 18"/>
          <p:cNvSpPr>
            <a:spLocks noGrp="1"/>
          </p:cNvSpPr>
          <p:nvPr>
            <p:ph type="sldNum" sz="quarter" idx="15"/>
          </p:nvPr>
        </p:nvSpPr>
        <p:spPr/>
        <p:txBody>
          <a:bodyPr/>
          <a:lstStyle/>
          <a:p>
            <a:fld id="{39DBD147-1CAF-6D46-AC78-89D31C8F390B}"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A4E6DD3E-905A-5E44-B6C3-8B2CC8953DFB}" type="datetimeFigureOut">
              <a:rPr lang="en-US" smtClean="0"/>
              <a:t>3/17/2014</a:t>
            </a:fld>
            <a:endParaRPr lang="en-US"/>
          </a:p>
        </p:txBody>
      </p:sp>
      <p:sp>
        <p:nvSpPr>
          <p:cNvPr id="20" name="Slide Number Placeholder 19"/>
          <p:cNvSpPr>
            <a:spLocks noGrp="1"/>
          </p:cNvSpPr>
          <p:nvPr>
            <p:ph type="sldNum" sz="quarter" idx="11"/>
          </p:nvPr>
        </p:nvSpPr>
        <p:spPr/>
        <p:txBody>
          <a:bodyPr/>
          <a:lstStyle/>
          <a:p>
            <a:fld id="{39DBD147-1CAF-6D46-AC78-89D31C8F390B}"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A4E6DD3E-905A-5E44-B6C3-8B2CC8953DFB}" type="datetimeFigureOut">
              <a:rPr lang="en-US" smtClean="0"/>
              <a:t>3/17/2014</a:t>
            </a:fld>
            <a:endParaRPr lang="en-US"/>
          </a:p>
        </p:txBody>
      </p:sp>
      <p:sp>
        <p:nvSpPr>
          <p:cNvPr id="25" name="Slide Number Placeholder 24"/>
          <p:cNvSpPr>
            <a:spLocks noGrp="1"/>
          </p:cNvSpPr>
          <p:nvPr>
            <p:ph type="sldNum" sz="quarter" idx="16"/>
          </p:nvPr>
        </p:nvSpPr>
        <p:spPr/>
        <p:txBody>
          <a:bodyPr/>
          <a:lstStyle/>
          <a:p>
            <a:fld id="{39DBD147-1CAF-6D46-AC78-89D31C8F390B}"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A4E6DD3E-905A-5E44-B6C3-8B2CC8953DFB}" type="datetimeFigureOut">
              <a:rPr lang="en-US" smtClean="0"/>
              <a:t>3/17/2014</a:t>
            </a:fld>
            <a:endParaRPr lang="en-US"/>
          </a:p>
        </p:txBody>
      </p:sp>
      <p:sp>
        <p:nvSpPr>
          <p:cNvPr id="24" name="Slide Number Placeholder 23"/>
          <p:cNvSpPr>
            <a:spLocks noGrp="1"/>
          </p:cNvSpPr>
          <p:nvPr>
            <p:ph type="sldNum" sz="quarter" idx="17"/>
          </p:nvPr>
        </p:nvSpPr>
        <p:spPr/>
        <p:txBody>
          <a:bodyPr/>
          <a:lstStyle/>
          <a:p>
            <a:fld id="{39DBD147-1CAF-6D46-AC78-89D31C8F390B}"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A4E6DD3E-905A-5E44-B6C3-8B2CC8953DFB}" type="datetimeFigureOut">
              <a:rPr lang="en-US" smtClean="0"/>
              <a:t>3/17/2014</a:t>
            </a:fld>
            <a:endParaRPr lang="en-US"/>
          </a:p>
        </p:txBody>
      </p:sp>
      <p:sp>
        <p:nvSpPr>
          <p:cNvPr id="14" name="Slide Number Placeholder 13"/>
          <p:cNvSpPr>
            <a:spLocks noGrp="1"/>
          </p:cNvSpPr>
          <p:nvPr>
            <p:ph type="sldNum" sz="quarter" idx="11"/>
          </p:nvPr>
        </p:nvSpPr>
        <p:spPr/>
        <p:txBody>
          <a:bodyPr/>
          <a:lstStyle/>
          <a:p>
            <a:fld id="{39DBD147-1CAF-6D46-AC78-89D31C8F390B}"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A4E6DD3E-905A-5E44-B6C3-8B2CC8953DFB}" type="datetimeFigureOut">
              <a:rPr lang="en-US" smtClean="0"/>
              <a:t>3/17/2014</a:t>
            </a:fld>
            <a:endParaRPr lang="en-US"/>
          </a:p>
        </p:txBody>
      </p:sp>
      <p:sp>
        <p:nvSpPr>
          <p:cNvPr id="12" name="Slide Number Placeholder 11"/>
          <p:cNvSpPr>
            <a:spLocks noGrp="1"/>
          </p:cNvSpPr>
          <p:nvPr>
            <p:ph type="sldNum" sz="quarter" idx="11"/>
          </p:nvPr>
        </p:nvSpPr>
        <p:spPr/>
        <p:txBody>
          <a:bodyPr/>
          <a:lstStyle/>
          <a:p>
            <a:fld id="{39DBD147-1CAF-6D46-AC78-89D31C8F390B}"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A4E6DD3E-905A-5E44-B6C3-8B2CC8953DFB}" type="datetimeFigureOut">
              <a:rPr lang="en-US" smtClean="0"/>
              <a:t>3/17/2014</a:t>
            </a:fld>
            <a:endParaRPr lang="en-US"/>
          </a:p>
        </p:txBody>
      </p:sp>
      <p:sp>
        <p:nvSpPr>
          <p:cNvPr id="18" name="Slide Number Placeholder 17"/>
          <p:cNvSpPr>
            <a:spLocks noGrp="1"/>
          </p:cNvSpPr>
          <p:nvPr>
            <p:ph type="sldNum" sz="quarter" idx="16"/>
          </p:nvPr>
        </p:nvSpPr>
        <p:spPr/>
        <p:txBody>
          <a:bodyPr/>
          <a:lstStyle/>
          <a:p>
            <a:fld id="{39DBD147-1CAF-6D46-AC78-89D31C8F390B}"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A4E6DD3E-905A-5E44-B6C3-8B2CC8953DFB}" type="datetimeFigureOut">
              <a:rPr lang="en-US" smtClean="0"/>
              <a:t>3/17/2014</a:t>
            </a:fld>
            <a:endParaRPr lang="en-US"/>
          </a:p>
        </p:txBody>
      </p:sp>
      <p:sp>
        <p:nvSpPr>
          <p:cNvPr id="20" name="Slide Number Placeholder 19"/>
          <p:cNvSpPr>
            <a:spLocks noGrp="1"/>
          </p:cNvSpPr>
          <p:nvPr>
            <p:ph type="sldNum" sz="quarter" idx="15"/>
          </p:nvPr>
        </p:nvSpPr>
        <p:spPr/>
        <p:txBody>
          <a:bodyPr/>
          <a:lstStyle/>
          <a:p>
            <a:fld id="{39DBD147-1CAF-6D46-AC78-89D31C8F390B}"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A4E6DD3E-905A-5E44-B6C3-8B2CC8953DFB}" type="datetimeFigureOut">
              <a:rPr lang="en-US" smtClean="0"/>
              <a:t>3/17/2014</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39DBD147-1CAF-6D46-AC78-89D31C8F390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Andalus" panose="02020603050405020304" pitchFamily="18" charset="-78"/>
                <a:cs typeface="Andalus" panose="02020603050405020304" pitchFamily="18" charset="-78"/>
              </a:rPr>
              <a:t>Cornelius Vanderbilt </a:t>
            </a:r>
            <a:endParaRPr lang="en-US" b="1" u="sng" dirty="0">
              <a:latin typeface="Andalus" panose="02020603050405020304" pitchFamily="18" charset="-78"/>
              <a:cs typeface="Andalus" panose="02020603050405020304" pitchFamily="18"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82813" y="1529398"/>
            <a:ext cx="4371975" cy="42862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933440" y="6006346"/>
            <a:ext cx="3088640" cy="369332"/>
          </a:xfrm>
          <a:prstGeom prst="rect">
            <a:avLst/>
          </a:prstGeom>
          <a:noFill/>
        </p:spPr>
        <p:txBody>
          <a:bodyPr wrap="square" rtlCol="0">
            <a:spAutoFit/>
          </a:bodyPr>
          <a:lstStyle/>
          <a:p>
            <a:r>
              <a:rPr lang="en-US" dirty="0" smtClean="0"/>
              <a:t>By Charles, Cecilia, and Daniel</a:t>
            </a:r>
            <a:endParaRPr lang="en-US" dirty="0"/>
          </a:p>
        </p:txBody>
      </p:sp>
    </p:spTree>
    <p:extLst>
      <p:ext uri="{BB962C8B-B14F-4D97-AF65-F5344CB8AC3E}">
        <p14:creationId xmlns:p14="http://schemas.microsoft.com/office/powerpoint/2010/main" val="3294605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quarter" idx="13"/>
          </p:nvPr>
        </p:nvSpPr>
        <p:spPr/>
        <p:txBody>
          <a:bodyPr>
            <a:normAutofit/>
          </a:bodyPr>
          <a:lstStyle/>
          <a:p>
            <a:pPr>
              <a:lnSpc>
                <a:spcPct val="150000"/>
              </a:lnSpc>
            </a:pPr>
            <a:r>
              <a:rPr lang="en-US" sz="2000" b="1" dirty="0">
                <a:latin typeface="Andalus" panose="02020603050405020304" pitchFamily="18" charset="-78"/>
                <a:cs typeface="Andalus" panose="02020603050405020304" pitchFamily="18" charset="-78"/>
              </a:rPr>
              <a:t>Cornelius Vanderbilt was a self-made multi-millionaire who acquired his wealth in shipping and the railroad and one of the wealthiest Americans of the 19th century. Vanderbilt went into business for himself in the late 1820s, and eventually became one of the country's largest steamship operators. In the 1860s, he built another empire in the railroad industry. When Vanderbilt died, he was worth more than $100 million.</a:t>
            </a:r>
          </a:p>
        </p:txBody>
      </p:sp>
      <p:sp>
        <p:nvSpPr>
          <p:cNvPr id="8" name="Title 7"/>
          <p:cNvSpPr>
            <a:spLocks noGrp="1"/>
          </p:cNvSpPr>
          <p:nvPr>
            <p:ph type="title"/>
          </p:nvPr>
        </p:nvSpPr>
        <p:spPr/>
        <p:txBody>
          <a:bodyPr>
            <a:normAutofit/>
          </a:bodyPr>
          <a:lstStyle/>
          <a:p>
            <a:r>
              <a:rPr lang="en-US" dirty="0" smtClean="0"/>
              <a:t>How did he acquire his wealth?</a:t>
            </a:r>
            <a:endParaRPr lang="en-US" dirty="0"/>
          </a:p>
        </p:txBody>
      </p:sp>
    </p:spTree>
    <p:extLst>
      <p:ext uri="{BB962C8B-B14F-4D97-AF65-F5344CB8AC3E}">
        <p14:creationId xmlns:p14="http://schemas.microsoft.com/office/powerpoint/2010/main" val="2630094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nSpc>
                <a:spcPct val="150000"/>
              </a:lnSpc>
            </a:pPr>
            <a:r>
              <a:rPr lang="en-US" sz="2000" b="1" dirty="0">
                <a:latin typeface="Andalus" panose="02020603050405020304" pitchFamily="18" charset="-78"/>
                <a:cs typeface="Andalus" panose="02020603050405020304" pitchFamily="18" charset="-78"/>
              </a:rPr>
              <a:t>The reports on Cornelius Vanderbilt suggest he did not treat his employees very well. The employees were hired to work long hours and often did not receive a high amount of compensation for the work. He did give many people jobs who were previously </a:t>
            </a:r>
            <a:r>
              <a:rPr lang="en-US" sz="2000" b="1" dirty="0" smtClean="0">
                <a:latin typeface="Andalus" panose="02020603050405020304" pitchFamily="18" charset="-78"/>
                <a:cs typeface="Andalus" panose="02020603050405020304" pitchFamily="18" charset="-78"/>
              </a:rPr>
              <a:t>unemployed. </a:t>
            </a:r>
            <a:r>
              <a:rPr lang="en-US" sz="2000" b="1" dirty="0">
                <a:latin typeface="Andalus" panose="02020603050405020304" pitchFamily="18" charset="-78"/>
                <a:cs typeface="Andalus" panose="02020603050405020304" pitchFamily="18" charset="-78"/>
              </a:rPr>
              <a:t>He is considered to be one of the richest Americans in the history of the country. He was estimated to have had a net worth of $105 million at the time of his death in the year 1877.</a:t>
            </a:r>
          </a:p>
          <a:p>
            <a:endParaRPr lang="en-US" dirty="0"/>
          </a:p>
        </p:txBody>
      </p:sp>
      <p:sp>
        <p:nvSpPr>
          <p:cNvPr id="2" name="Title 1"/>
          <p:cNvSpPr>
            <a:spLocks noGrp="1"/>
          </p:cNvSpPr>
          <p:nvPr>
            <p:ph type="title"/>
          </p:nvPr>
        </p:nvSpPr>
        <p:spPr/>
        <p:txBody>
          <a:bodyPr/>
          <a:lstStyle/>
          <a:p>
            <a:r>
              <a:rPr lang="en-US" dirty="0" smtClean="0"/>
              <a:t>How did he treat his workers?</a:t>
            </a:r>
            <a:endParaRPr lang="en-US" dirty="0"/>
          </a:p>
        </p:txBody>
      </p:sp>
    </p:spTree>
    <p:extLst>
      <p:ext uri="{BB962C8B-B14F-4D97-AF65-F5344CB8AC3E}">
        <p14:creationId xmlns:p14="http://schemas.microsoft.com/office/powerpoint/2010/main" val="703063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nSpc>
                <a:spcPct val="200000"/>
              </a:lnSpc>
            </a:pPr>
            <a:r>
              <a:rPr lang="en-US" sz="2000" b="1" dirty="0"/>
              <a:t> </a:t>
            </a:r>
            <a:r>
              <a:rPr lang="en-US" sz="2000" b="1" dirty="0" smtClean="0">
                <a:latin typeface="Andalus" panose="02020603050405020304" pitchFamily="18" charset="-78"/>
                <a:cs typeface="Andalus" panose="02020603050405020304" pitchFamily="18" charset="-78"/>
              </a:rPr>
              <a:t>Cornelius Vanderbilt </a:t>
            </a:r>
            <a:r>
              <a:rPr lang="en-US" sz="2000" b="1" dirty="0">
                <a:latin typeface="Andalus" panose="02020603050405020304" pitchFamily="18" charset="-78"/>
                <a:cs typeface="Andalus" panose="02020603050405020304" pitchFamily="18" charset="-78"/>
              </a:rPr>
              <a:t>repaid his mother and father the 100$ they gave him to start his steamboat career. He bought off smaller companies to take over and create monopolies of railroads and steam boats</a:t>
            </a:r>
            <a:r>
              <a:rPr lang="en-US" sz="2000" b="1" dirty="0" smtClean="0">
                <a:latin typeface="Andalus" panose="02020603050405020304" pitchFamily="18" charset="-78"/>
                <a:cs typeface="Andalus" panose="02020603050405020304" pitchFamily="18" charset="-78"/>
              </a:rPr>
              <a:t>.</a:t>
            </a:r>
            <a:endParaRPr lang="en-US" sz="2000" b="1" dirty="0">
              <a:latin typeface="Andalus" panose="02020603050405020304" pitchFamily="18" charset="-78"/>
              <a:cs typeface="Andalus" panose="02020603050405020304" pitchFamily="18" charset="-78"/>
            </a:endParaRPr>
          </a:p>
        </p:txBody>
      </p:sp>
      <p:sp>
        <p:nvSpPr>
          <p:cNvPr id="2" name="Title 1"/>
          <p:cNvSpPr>
            <a:spLocks noGrp="1"/>
          </p:cNvSpPr>
          <p:nvPr>
            <p:ph type="title"/>
          </p:nvPr>
        </p:nvSpPr>
        <p:spPr/>
        <p:txBody>
          <a:bodyPr>
            <a:normAutofit/>
          </a:bodyPr>
          <a:lstStyle/>
          <a:p>
            <a:r>
              <a:rPr lang="en-US" dirty="0" smtClean="0"/>
              <a:t>How he spent his money?</a:t>
            </a:r>
            <a:endParaRPr lang="en-US" dirty="0"/>
          </a:p>
        </p:txBody>
      </p:sp>
    </p:spTree>
    <p:extLst>
      <p:ext uri="{BB962C8B-B14F-4D97-AF65-F5344CB8AC3E}">
        <p14:creationId xmlns:p14="http://schemas.microsoft.com/office/powerpoint/2010/main" val="74613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nSpc>
                <a:spcPct val="150000"/>
              </a:lnSpc>
              <a:buNone/>
            </a:pPr>
            <a:r>
              <a:rPr lang="en-US" sz="2000" b="1" dirty="0" smtClean="0">
                <a:latin typeface="Andalus" panose="02020603050405020304" pitchFamily="18" charset="-78"/>
                <a:cs typeface="Andalus" panose="02020603050405020304" pitchFamily="18" charset="-78"/>
              </a:rPr>
              <a:t>Cornelius Vanderbilt </a:t>
            </a:r>
            <a:r>
              <a:rPr lang="en-US" sz="2000" b="1" dirty="0">
                <a:latin typeface="Andalus" panose="02020603050405020304" pitchFamily="18" charset="-78"/>
                <a:cs typeface="Andalus" panose="02020603050405020304" pitchFamily="18" charset="-78"/>
              </a:rPr>
              <a:t>Cornelius Vanderbilt </a:t>
            </a:r>
            <a:r>
              <a:rPr lang="en-US" sz="2000" b="1" dirty="0" smtClean="0">
                <a:latin typeface="Andalus" panose="02020603050405020304" pitchFamily="18" charset="-78"/>
                <a:cs typeface="Andalus" panose="02020603050405020304" pitchFamily="18" charset="-78"/>
              </a:rPr>
              <a:t>spent </a:t>
            </a:r>
            <a:r>
              <a:rPr lang="en-US" sz="2000" b="1" dirty="0">
                <a:latin typeface="Andalus" panose="02020603050405020304" pitchFamily="18" charset="-78"/>
                <a:cs typeface="Andalus" panose="02020603050405020304" pitchFamily="18" charset="-78"/>
              </a:rPr>
              <a:t>a lot of his money buying stock in the Erie Railway. He also donated $1 million dollars to the now Vanderbilt University and $50,000 dollars on a church. When he died in 1877 he was </a:t>
            </a:r>
            <a:r>
              <a:rPr lang="en-US" sz="2000" b="1" dirty="0" smtClean="0">
                <a:latin typeface="Andalus" panose="02020603050405020304" pitchFamily="18" charset="-78"/>
                <a:cs typeface="Andalus" panose="02020603050405020304" pitchFamily="18" charset="-78"/>
              </a:rPr>
              <a:t>worth </a:t>
            </a:r>
            <a:r>
              <a:rPr lang="en-US" sz="2000" b="1" dirty="0">
                <a:latin typeface="Andalus" panose="02020603050405020304" pitchFamily="18" charset="-78"/>
                <a:cs typeface="Andalus" panose="02020603050405020304" pitchFamily="18" charset="-78"/>
              </a:rPr>
              <a:t>$100 million dollars.</a:t>
            </a:r>
          </a:p>
        </p:txBody>
      </p:sp>
      <p:sp>
        <p:nvSpPr>
          <p:cNvPr id="2" name="Title 1"/>
          <p:cNvSpPr>
            <a:spLocks noGrp="1"/>
          </p:cNvSpPr>
          <p:nvPr>
            <p:ph type="title"/>
          </p:nvPr>
        </p:nvSpPr>
        <p:spPr/>
        <p:txBody>
          <a:bodyPr>
            <a:normAutofit/>
          </a:bodyPr>
          <a:lstStyle/>
          <a:p>
            <a:r>
              <a:rPr lang="en-US" dirty="0" smtClean="0"/>
              <a:t>How He Donated </a:t>
            </a:r>
            <a:r>
              <a:rPr lang="en-US" dirty="0"/>
              <a:t>H</a:t>
            </a:r>
            <a:r>
              <a:rPr lang="en-US" dirty="0" smtClean="0"/>
              <a:t>is </a:t>
            </a:r>
            <a:r>
              <a:rPr lang="en-US" dirty="0" smtClean="0"/>
              <a:t>Money?</a:t>
            </a:r>
            <a:endParaRPr lang="en-US" dirty="0"/>
          </a:p>
        </p:txBody>
      </p:sp>
    </p:spTree>
    <p:extLst>
      <p:ext uri="{BB962C8B-B14F-4D97-AF65-F5344CB8AC3E}">
        <p14:creationId xmlns:p14="http://schemas.microsoft.com/office/powerpoint/2010/main" val="2540968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52426" y="1612900"/>
            <a:ext cx="7680960" cy="4724400"/>
          </a:xfrm>
        </p:spPr>
        <p:txBody>
          <a:bodyPr>
            <a:normAutofit/>
          </a:bodyPr>
          <a:lstStyle/>
          <a:p>
            <a:pPr>
              <a:lnSpc>
                <a:spcPct val="150000"/>
              </a:lnSpc>
            </a:pPr>
            <a:r>
              <a:rPr lang="en-US" sz="2000" b="1" dirty="0" smtClean="0">
                <a:latin typeface="Andalus" panose="02020603050405020304" pitchFamily="18" charset="-78"/>
                <a:cs typeface="Andalus" panose="02020603050405020304" pitchFamily="18" charset="-78"/>
              </a:rPr>
              <a:t> Cornelius Vanderbilt was a captain of industry. He built the railroad system known today as Grand Central Terminal. An incredible amount amount of money went into this project of his. His estate was worth 100 thousand dollars at the time which was extremely uncommon for any estate at that time. </a:t>
            </a:r>
            <a:endParaRPr lang="en-US" sz="2000" b="1" dirty="0">
              <a:latin typeface="Andalus" panose="02020603050405020304" pitchFamily="18" charset="-78"/>
              <a:cs typeface="Andalus" panose="02020603050405020304" pitchFamily="18" charset="-78"/>
            </a:endParaRPr>
          </a:p>
        </p:txBody>
      </p:sp>
      <p:sp>
        <p:nvSpPr>
          <p:cNvPr id="2" name="Title 1"/>
          <p:cNvSpPr>
            <a:spLocks noGrp="1"/>
          </p:cNvSpPr>
          <p:nvPr>
            <p:ph type="title"/>
          </p:nvPr>
        </p:nvSpPr>
        <p:spPr>
          <a:xfrm>
            <a:off x="457200" y="469900"/>
            <a:ext cx="8229600" cy="1143000"/>
          </a:xfrm>
        </p:spPr>
        <p:txBody>
          <a:bodyPr>
            <a:normAutofit/>
          </a:bodyPr>
          <a:lstStyle/>
          <a:p>
            <a:r>
              <a:rPr lang="en-US" dirty="0" smtClean="0"/>
              <a:t>Robber Baron or Captain of Industry</a:t>
            </a:r>
            <a:endParaRPr lang="en-US" dirty="0"/>
          </a:p>
        </p:txBody>
      </p:sp>
    </p:spTree>
    <p:extLst>
      <p:ext uri="{BB962C8B-B14F-4D97-AF65-F5344CB8AC3E}">
        <p14:creationId xmlns:p14="http://schemas.microsoft.com/office/powerpoint/2010/main" val="557854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lnSpcReduction="10000"/>
          </a:bodyPr>
          <a:lstStyle/>
          <a:p>
            <a:pPr marL="342900" indent="-342900">
              <a:buFont typeface="Arial" panose="020B0604020202020204" pitchFamily="34" charset="0"/>
              <a:buChar char="•"/>
            </a:pPr>
            <a:r>
              <a:rPr lang="en-US" sz="2000" dirty="0" smtClean="0">
                <a:latin typeface="Andalus" panose="02020603050405020304" pitchFamily="18" charset="-78"/>
                <a:cs typeface="Andalus" panose="02020603050405020304" pitchFamily="18" charset="-78"/>
              </a:rPr>
              <a:t>Jay Gould is a Robber Baron because after the Civil War, the U.S. economy was terrible. The government wanted to limit the amount of paper dollars in circulation and put more gold into the economy. Gould (working with Fisk) wanted the government to hold on to its gold, buy it cheaper and sell it when the price goes up. So in order to sto</a:t>
            </a:r>
            <a:r>
              <a:rPr lang="en-US" sz="2000" dirty="0">
                <a:latin typeface="Andalus" panose="02020603050405020304" pitchFamily="18" charset="-78"/>
                <a:cs typeface="Andalus" panose="02020603050405020304" pitchFamily="18" charset="-78"/>
              </a:rPr>
              <a:t>p</a:t>
            </a:r>
            <a:r>
              <a:rPr lang="en-US" sz="2000" dirty="0" smtClean="0">
                <a:latin typeface="Andalus" panose="02020603050405020304" pitchFamily="18" charset="-78"/>
                <a:cs typeface="Andalus" panose="02020603050405020304" pitchFamily="18" charset="-78"/>
              </a:rPr>
              <a:t> the plan, they used the president’s brother-in-law to get close to the president himself in order thwart the plan. </a:t>
            </a:r>
          </a:p>
          <a:p>
            <a:pPr marL="342900" indent="-342900">
              <a:buFont typeface="Arial" panose="020B0604020202020204" pitchFamily="34" charset="0"/>
              <a:buChar char="•"/>
            </a:pPr>
            <a:r>
              <a:rPr lang="en-US" sz="2000" dirty="0" smtClean="0">
                <a:latin typeface="Andalus" panose="02020603050405020304" pitchFamily="18" charset="-78"/>
                <a:cs typeface="Andalus" panose="02020603050405020304" pitchFamily="18" charset="-78"/>
              </a:rPr>
              <a:t>Henry Ford, another Robber Baron for almost shutting down the automobile company because he did not want to come to terms with the United Automobile Workers. </a:t>
            </a:r>
          </a:p>
          <a:p>
            <a:pPr marL="457200" indent="-457200">
              <a:buFont typeface="Arial" panose="020B0604020202020204" pitchFamily="34" charset="0"/>
              <a:buChar char="•"/>
            </a:pPr>
            <a:r>
              <a:rPr lang="en-US" sz="2000" dirty="0">
                <a:latin typeface="Andalus" panose="02020603050405020304" pitchFamily="18" charset="-78"/>
                <a:cs typeface="Andalus" panose="02020603050405020304" pitchFamily="18" charset="-78"/>
              </a:rPr>
              <a:t>Andrew Carnegie: He paid his workers very low wages so he could become richer. He helped himself but not his employees. His workers faced many heath hazards and dangerous conditions, and he was corrupt in the government</a:t>
            </a:r>
            <a:r>
              <a:rPr lang="en-US" sz="1900" dirty="0">
                <a:latin typeface="Andalus" panose="02020603050405020304" pitchFamily="18" charset="-78"/>
                <a:cs typeface="Andalus" panose="02020603050405020304" pitchFamily="18" charset="-78"/>
              </a:rPr>
              <a:t>.</a:t>
            </a:r>
            <a:endParaRPr lang="en-US" sz="1900" dirty="0" smtClean="0">
              <a:latin typeface="Andalus" panose="02020603050405020304" pitchFamily="18" charset="-78"/>
              <a:cs typeface="Andalus" panose="02020603050405020304" pitchFamily="18" charset="-78"/>
            </a:endParaRPr>
          </a:p>
          <a:p>
            <a:pPr marL="0" indent="0">
              <a:buNone/>
            </a:pPr>
            <a:endParaRPr lang="en-US" sz="2600"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1297978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buFont typeface="Arial" panose="020B0604020202020204" pitchFamily="34" charset="0"/>
              <a:buChar char="•"/>
            </a:pPr>
            <a:r>
              <a:rPr lang="en-US" sz="2000" dirty="0">
                <a:latin typeface="Andalus" panose="02020603050405020304" pitchFamily="18" charset="-78"/>
                <a:cs typeface="Andalus" panose="02020603050405020304" pitchFamily="18" charset="-78"/>
              </a:rPr>
              <a:t>John Rockefeller: He took away ALL small businesses of oil and created the Standard Oil Trust, which hurt many people's pay and jobs. He also made secret agreements with people and which is very corrupt</a:t>
            </a:r>
            <a:r>
              <a:rPr lang="en-US" sz="2000" dirty="0" smtClean="0">
                <a:latin typeface="Andalus" panose="02020603050405020304" pitchFamily="18" charset="-78"/>
                <a:cs typeface="Andalus" panose="02020603050405020304" pitchFamily="18" charset="-78"/>
              </a:rPr>
              <a:t>.</a:t>
            </a:r>
          </a:p>
          <a:p>
            <a:pPr marL="285750" indent="-285750">
              <a:buFont typeface="Arial" panose="020B0604020202020204" pitchFamily="34" charset="0"/>
              <a:buChar char="•"/>
            </a:pPr>
            <a:r>
              <a:rPr lang="en-US" sz="2000" dirty="0">
                <a:latin typeface="Andalus" panose="02020603050405020304" pitchFamily="18" charset="-78"/>
                <a:cs typeface="Andalus" panose="02020603050405020304" pitchFamily="18" charset="-78"/>
              </a:rPr>
              <a:t>JP Morgan mislead investors into investing into his company at low risks when in fact they were high risks,</a:t>
            </a:r>
          </a:p>
          <a:p>
            <a:pPr marL="285750" indent="-285750">
              <a:buFont typeface="Arial" panose="020B0604020202020204" pitchFamily="34" charset="0"/>
              <a:buChar char="•"/>
            </a:pPr>
            <a:r>
              <a:rPr lang="en-US" sz="2000" dirty="0" smtClean="0">
                <a:latin typeface="Andalus" panose="02020603050405020304" pitchFamily="18" charset="-78"/>
                <a:cs typeface="Andalus" panose="02020603050405020304" pitchFamily="18" charset="-78"/>
              </a:rPr>
              <a:t>Jim Fisk had a relationship with a prostitute who later left him for one of his business associates.</a:t>
            </a:r>
            <a:endParaRPr lang="en-US" sz="2000" dirty="0">
              <a:latin typeface="Andalus" panose="02020603050405020304" pitchFamily="18" charset="-78"/>
              <a:cs typeface="Andalus" panose="02020603050405020304" pitchFamily="18" charset="-78"/>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6642584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257</TotalTime>
  <Words>587</Words>
  <Application>Microsoft Office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Mylar</vt:lpstr>
      <vt:lpstr>Cornelius Vanderbilt </vt:lpstr>
      <vt:lpstr>How did he acquire his wealth?</vt:lpstr>
      <vt:lpstr>How did he treat his workers?</vt:lpstr>
      <vt:lpstr>How he spent his money?</vt:lpstr>
      <vt:lpstr>How He Donated His Money?</vt:lpstr>
      <vt:lpstr>Robber Baron or Captain of Industry</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calma</dc:creator>
  <cp:lastModifiedBy>Charles</cp:lastModifiedBy>
  <cp:revision>16</cp:revision>
  <dcterms:created xsi:type="dcterms:W3CDTF">2014-03-17T21:55:56Z</dcterms:created>
  <dcterms:modified xsi:type="dcterms:W3CDTF">2014-03-18T02:38:45Z</dcterms:modified>
</cp:coreProperties>
</file>